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theme/theme8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20" r:id="rId8"/>
    <p:sldMasterId id="2147483833" r:id="rId9"/>
    <p:sldMasterId id="2147483845" r:id="rId10"/>
    <p:sldMasterId id="2147483857" r:id="rId11"/>
    <p:sldMasterId id="2147484180" r:id="rId12"/>
    <p:sldMasterId id="2147484014" r:id="rId13"/>
    <p:sldMasterId id="2147483990" r:id="rId14"/>
    <p:sldMasterId id="2147484002" r:id="rId15"/>
    <p:sldMasterId id="2147484192" r:id="rId16"/>
    <p:sldMasterId id="2147484204" r:id="rId17"/>
    <p:sldMasterId id="2147484228" r:id="rId18"/>
    <p:sldMasterId id="2147484216" r:id="rId19"/>
    <p:sldMasterId id="2147484461" r:id="rId20"/>
    <p:sldMasterId id="2147484473" r:id="rId21"/>
    <p:sldMasterId id="2147484497" r:id="rId22"/>
    <p:sldMasterId id="2147484509" r:id="rId23"/>
    <p:sldMasterId id="2147484521" r:id="rId24"/>
    <p:sldMasterId id="2147484533" r:id="rId25"/>
    <p:sldMasterId id="2147484569" r:id="rId26"/>
    <p:sldMasterId id="2147484581" r:id="rId27"/>
    <p:sldMasterId id="2147484593" r:id="rId28"/>
    <p:sldMasterId id="2147484617" r:id="rId29"/>
    <p:sldMasterId id="2147484629" r:id="rId30"/>
    <p:sldMasterId id="2147484641" r:id="rId31"/>
    <p:sldMasterId id="2147484653" r:id="rId32"/>
    <p:sldMasterId id="2147484785" r:id="rId33"/>
    <p:sldMasterId id="2147484797" r:id="rId34"/>
    <p:sldMasterId id="2147484809" r:id="rId35"/>
    <p:sldMasterId id="2147484821" r:id="rId36"/>
    <p:sldMasterId id="2147484833" r:id="rId37"/>
    <p:sldMasterId id="2147484845" r:id="rId38"/>
    <p:sldMasterId id="2147484857" r:id="rId39"/>
    <p:sldMasterId id="2147484905" r:id="rId40"/>
    <p:sldMasterId id="2147484917" r:id="rId41"/>
    <p:sldMasterId id="2147484929" r:id="rId42"/>
    <p:sldMasterId id="2147484953" r:id="rId43"/>
    <p:sldMasterId id="2147484965" r:id="rId44"/>
    <p:sldMasterId id="2147484977" r:id="rId45"/>
    <p:sldMasterId id="2147484989" r:id="rId46"/>
    <p:sldMasterId id="2147485001" r:id="rId47"/>
    <p:sldMasterId id="2147485025" r:id="rId48"/>
    <p:sldMasterId id="2147485037" r:id="rId49"/>
    <p:sldMasterId id="2147485049" r:id="rId50"/>
    <p:sldMasterId id="2147485061" r:id="rId51"/>
    <p:sldMasterId id="2147485073" r:id="rId52"/>
    <p:sldMasterId id="2147485085" r:id="rId53"/>
    <p:sldMasterId id="2147485121" r:id="rId54"/>
    <p:sldMasterId id="2147485133" r:id="rId55"/>
    <p:sldMasterId id="2147485145" r:id="rId56"/>
    <p:sldMasterId id="2147485157" r:id="rId57"/>
    <p:sldMasterId id="2147485169" r:id="rId58"/>
    <p:sldMasterId id="2147485181" r:id="rId59"/>
    <p:sldMasterId id="2147485193" r:id="rId60"/>
    <p:sldMasterId id="2147485205" r:id="rId61"/>
    <p:sldMasterId id="2147484893" r:id="rId62"/>
    <p:sldMasterId id="2147484881" r:id="rId63"/>
    <p:sldMasterId id="2147484677" r:id="rId64"/>
    <p:sldMasterId id="2147484689" r:id="rId65"/>
    <p:sldMasterId id="2147484701" r:id="rId66"/>
    <p:sldMasterId id="2147484713" r:id="rId67"/>
    <p:sldMasterId id="2147484725" r:id="rId68"/>
    <p:sldMasterId id="2147484545" r:id="rId69"/>
    <p:sldMasterId id="2147484749" r:id="rId70"/>
    <p:sldMasterId id="2147484761" r:id="rId71"/>
    <p:sldMasterId id="2147484773" r:id="rId72"/>
    <p:sldMasterId id="2147483821" r:id="rId73"/>
    <p:sldMasterId id="2147484449" r:id="rId74"/>
    <p:sldMasterId id="2147484485" r:id="rId75"/>
    <p:sldMasterId id="2147484557" r:id="rId76"/>
    <p:sldMasterId id="2147484605" r:id="rId77"/>
    <p:sldMasterId id="2147484665" r:id="rId78"/>
    <p:sldMasterId id="2147484737" r:id="rId79"/>
    <p:sldMasterId id="2147484869" r:id="rId80"/>
    <p:sldMasterId id="2147484941" r:id="rId81"/>
    <p:sldMasterId id="2147485013" r:id="rId82"/>
    <p:sldMasterId id="2147485097" r:id="rId83"/>
    <p:sldMasterId id="2147485109" r:id="rId84"/>
  </p:sldMasterIdLst>
  <p:notesMasterIdLst>
    <p:notesMasterId r:id="rId146"/>
  </p:notesMasterIdLst>
  <p:sldIdLst>
    <p:sldId id="258" r:id="rId85"/>
    <p:sldId id="273" r:id="rId86"/>
    <p:sldId id="275" r:id="rId87"/>
    <p:sldId id="276" r:id="rId88"/>
    <p:sldId id="329" r:id="rId89"/>
    <p:sldId id="277" r:id="rId90"/>
    <p:sldId id="278" r:id="rId91"/>
    <p:sldId id="279" r:id="rId92"/>
    <p:sldId id="327" r:id="rId93"/>
    <p:sldId id="280" r:id="rId94"/>
    <p:sldId id="281" r:id="rId95"/>
    <p:sldId id="282" r:id="rId96"/>
    <p:sldId id="283" r:id="rId97"/>
    <p:sldId id="285" r:id="rId98"/>
    <p:sldId id="286" r:id="rId99"/>
    <p:sldId id="328" r:id="rId100"/>
    <p:sldId id="287" r:id="rId101"/>
    <p:sldId id="288" r:id="rId102"/>
    <p:sldId id="289" r:id="rId103"/>
    <p:sldId id="331" r:id="rId104"/>
    <p:sldId id="290" r:id="rId105"/>
    <p:sldId id="291" r:id="rId106"/>
    <p:sldId id="292" r:id="rId107"/>
    <p:sldId id="293" r:id="rId108"/>
    <p:sldId id="294" r:id="rId109"/>
    <p:sldId id="330" r:id="rId110"/>
    <p:sldId id="295" r:id="rId111"/>
    <p:sldId id="296" r:id="rId112"/>
    <p:sldId id="332" r:id="rId113"/>
    <p:sldId id="297" r:id="rId114"/>
    <p:sldId id="298" r:id="rId115"/>
    <p:sldId id="299" r:id="rId116"/>
    <p:sldId id="300" r:id="rId117"/>
    <p:sldId id="301" r:id="rId118"/>
    <p:sldId id="302" r:id="rId119"/>
    <p:sldId id="303" r:id="rId120"/>
    <p:sldId id="304" r:id="rId121"/>
    <p:sldId id="305" r:id="rId122"/>
    <p:sldId id="306" r:id="rId123"/>
    <p:sldId id="307" r:id="rId124"/>
    <p:sldId id="308" r:id="rId125"/>
    <p:sldId id="309" r:id="rId126"/>
    <p:sldId id="310" r:id="rId127"/>
    <p:sldId id="333" r:id="rId128"/>
    <p:sldId id="311" r:id="rId129"/>
    <p:sldId id="312" r:id="rId130"/>
    <p:sldId id="313" r:id="rId131"/>
    <p:sldId id="314" r:id="rId132"/>
    <p:sldId id="315" r:id="rId133"/>
    <p:sldId id="316" r:id="rId134"/>
    <p:sldId id="317" r:id="rId135"/>
    <p:sldId id="318" r:id="rId136"/>
    <p:sldId id="334" r:id="rId137"/>
    <p:sldId id="319" r:id="rId138"/>
    <p:sldId id="320" r:id="rId139"/>
    <p:sldId id="321" r:id="rId140"/>
    <p:sldId id="322" r:id="rId141"/>
    <p:sldId id="323" r:id="rId142"/>
    <p:sldId id="324" r:id="rId143"/>
    <p:sldId id="325" r:id="rId144"/>
    <p:sldId id="326" r:id="rId14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00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22" autoAdjust="0"/>
  </p:normalViewPr>
  <p:slideViewPr>
    <p:cSldViewPr>
      <p:cViewPr varScale="1">
        <p:scale>
          <a:sx n="112" d="100"/>
          <a:sy n="112" d="100"/>
        </p:scale>
        <p:origin x="9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3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" Target="slides/slide54.xml"/><Relationship Id="rId107" Type="http://schemas.openxmlformats.org/officeDocument/2006/relationships/slide" Target="slides/slide2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" Target="slides/slide44.xml"/><Relationship Id="rId14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1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29.xml"/><Relationship Id="rId118" Type="http://schemas.openxmlformats.org/officeDocument/2006/relationships/slide" Target="slides/slide34.xml"/><Relationship Id="rId134" Type="http://schemas.openxmlformats.org/officeDocument/2006/relationships/slide" Target="slides/slide50.xml"/><Relationship Id="rId139" Type="http://schemas.openxmlformats.org/officeDocument/2006/relationships/slide" Target="slides/slide55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1.xml"/><Relationship Id="rId150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19.xml"/><Relationship Id="rId108" Type="http://schemas.openxmlformats.org/officeDocument/2006/relationships/slide" Target="slides/slide24.xml"/><Relationship Id="rId124" Type="http://schemas.openxmlformats.org/officeDocument/2006/relationships/slide" Target="slides/slide40.xml"/><Relationship Id="rId129" Type="http://schemas.openxmlformats.org/officeDocument/2006/relationships/slide" Target="slides/slide45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7.xml"/><Relationship Id="rId96" Type="http://schemas.openxmlformats.org/officeDocument/2006/relationships/slide" Target="slides/slide12.xml"/><Relationship Id="rId140" Type="http://schemas.openxmlformats.org/officeDocument/2006/relationships/slide" Target="slides/slide56.xml"/><Relationship Id="rId14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0.xml"/><Relationship Id="rId119" Type="http://schemas.openxmlformats.org/officeDocument/2006/relationships/slide" Target="slides/slide35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2.xml"/><Relationship Id="rId130" Type="http://schemas.openxmlformats.org/officeDocument/2006/relationships/slide" Target="slides/slide46.xml"/><Relationship Id="rId135" Type="http://schemas.openxmlformats.org/officeDocument/2006/relationships/slide" Target="slides/slide5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5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3.xml"/><Relationship Id="rId104" Type="http://schemas.openxmlformats.org/officeDocument/2006/relationships/slide" Target="slides/slide20.xml"/><Relationship Id="rId120" Type="http://schemas.openxmlformats.org/officeDocument/2006/relationships/slide" Target="slides/slide36.xml"/><Relationship Id="rId125" Type="http://schemas.openxmlformats.org/officeDocument/2006/relationships/slide" Target="slides/slide41.xml"/><Relationship Id="rId141" Type="http://schemas.openxmlformats.org/officeDocument/2006/relationships/slide" Target="slides/slide57.xml"/><Relationship Id="rId14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3.xml"/><Relationship Id="rId110" Type="http://schemas.openxmlformats.org/officeDocument/2006/relationships/slide" Target="slides/slide26.xml"/><Relationship Id="rId115" Type="http://schemas.openxmlformats.org/officeDocument/2006/relationships/slide" Target="slides/slide31.xml"/><Relationship Id="rId131" Type="http://schemas.openxmlformats.org/officeDocument/2006/relationships/slide" Target="slides/slide47.xml"/><Relationship Id="rId136" Type="http://schemas.openxmlformats.org/officeDocument/2006/relationships/slide" Target="slides/slide52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6.xml"/><Relationship Id="rId105" Type="http://schemas.openxmlformats.org/officeDocument/2006/relationships/slide" Target="slides/slide21.xml"/><Relationship Id="rId126" Type="http://schemas.openxmlformats.org/officeDocument/2006/relationships/slide" Target="slides/slide42.xml"/><Relationship Id="rId14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9.xml"/><Relationship Id="rId98" Type="http://schemas.openxmlformats.org/officeDocument/2006/relationships/slide" Target="slides/slide14.xml"/><Relationship Id="rId121" Type="http://schemas.openxmlformats.org/officeDocument/2006/relationships/slide" Target="slides/slide37.xml"/><Relationship Id="rId142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32.xml"/><Relationship Id="rId137" Type="http://schemas.openxmlformats.org/officeDocument/2006/relationships/slide" Target="slides/slide5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4.xml"/><Relationship Id="rId111" Type="http://schemas.openxmlformats.org/officeDocument/2006/relationships/slide" Target="slides/slide27.xml"/><Relationship Id="rId132" Type="http://schemas.openxmlformats.org/officeDocument/2006/relationships/slide" Target="slides/slide48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2.xml"/><Relationship Id="rId12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" Target="slides/slide10.xml"/><Relationship Id="rId99" Type="http://schemas.openxmlformats.org/officeDocument/2006/relationships/slide" Target="slides/slide15.xml"/><Relationship Id="rId101" Type="http://schemas.openxmlformats.org/officeDocument/2006/relationships/slide" Target="slides/slide17.xml"/><Relationship Id="rId122" Type="http://schemas.openxmlformats.org/officeDocument/2006/relationships/slide" Target="slides/slide38.xml"/><Relationship Id="rId143" Type="http://schemas.openxmlformats.org/officeDocument/2006/relationships/slide" Target="slides/slide59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5.xml"/><Relationship Id="rId112" Type="http://schemas.openxmlformats.org/officeDocument/2006/relationships/slide" Target="slides/slide28.xml"/><Relationship Id="rId133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18.xml"/><Relationship Id="rId123" Type="http://schemas.openxmlformats.org/officeDocument/2006/relationships/slide" Target="slides/slide39.xml"/><Relationship Id="rId144" Type="http://schemas.openxmlformats.org/officeDocument/2006/relationships/slide" Target="slides/slide60.xml"/><Relationship Id="rId90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g(</a:t>
            </a:r>
            <a:r>
              <a:rPr lang="pl-PL" dirty="0" smtClean="0"/>
              <a:t>z</a:t>
            </a:r>
            <a:r>
              <a:rPr lang="en-US" dirty="0" smtClean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47314424859226167"/>
          <c:y val="2.4070026720256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Arkusz1!$A$2:$A$125</c:f>
              <c:numCache>
                <c:formatCode>General</c:formatCode>
                <c:ptCount val="124"/>
                <c:pt idx="0">
                  <c:v>-4</c:v>
                </c:pt>
                <c:pt idx="1">
                  <c:v>-3.9</c:v>
                </c:pt>
                <c:pt idx="2">
                  <c:v>-3.8</c:v>
                </c:pt>
                <c:pt idx="3">
                  <c:v>-3.7</c:v>
                </c:pt>
                <c:pt idx="4">
                  <c:v>-3.6</c:v>
                </c:pt>
                <c:pt idx="5">
                  <c:v>-3.5</c:v>
                </c:pt>
                <c:pt idx="6">
                  <c:v>-3.4</c:v>
                </c:pt>
                <c:pt idx="7">
                  <c:v>-3.3</c:v>
                </c:pt>
                <c:pt idx="8">
                  <c:v>-3.2</c:v>
                </c:pt>
                <c:pt idx="9">
                  <c:v>-3.1</c:v>
                </c:pt>
                <c:pt idx="10">
                  <c:v>-3</c:v>
                </c:pt>
                <c:pt idx="11">
                  <c:v>-2.9</c:v>
                </c:pt>
                <c:pt idx="12">
                  <c:v>-2.8</c:v>
                </c:pt>
                <c:pt idx="13">
                  <c:v>-2.7</c:v>
                </c:pt>
                <c:pt idx="14">
                  <c:v>-2.6</c:v>
                </c:pt>
                <c:pt idx="15">
                  <c:v>-2.5</c:v>
                </c:pt>
                <c:pt idx="16">
                  <c:v>-2.4</c:v>
                </c:pt>
                <c:pt idx="17">
                  <c:v>-2.2999999999999998</c:v>
                </c:pt>
                <c:pt idx="18">
                  <c:v>-2.2000000000000002</c:v>
                </c:pt>
                <c:pt idx="19">
                  <c:v>-2.1</c:v>
                </c:pt>
                <c:pt idx="20">
                  <c:v>-2</c:v>
                </c:pt>
                <c:pt idx="21">
                  <c:v>-1.9</c:v>
                </c:pt>
                <c:pt idx="22">
                  <c:v>-1.8</c:v>
                </c:pt>
                <c:pt idx="23">
                  <c:v>-1.7</c:v>
                </c:pt>
                <c:pt idx="24">
                  <c:v>-1.6</c:v>
                </c:pt>
                <c:pt idx="25">
                  <c:v>-1.5</c:v>
                </c:pt>
                <c:pt idx="26">
                  <c:v>-1.4</c:v>
                </c:pt>
                <c:pt idx="27">
                  <c:v>-1.3</c:v>
                </c:pt>
                <c:pt idx="28">
                  <c:v>-1.2</c:v>
                </c:pt>
                <c:pt idx="29">
                  <c:v>-1.1000000000000001</c:v>
                </c:pt>
                <c:pt idx="30">
                  <c:v>-1</c:v>
                </c:pt>
                <c:pt idx="31">
                  <c:v>-0.9</c:v>
                </c:pt>
                <c:pt idx="32">
                  <c:v>-0.8</c:v>
                </c:pt>
                <c:pt idx="33">
                  <c:v>-0.7</c:v>
                </c:pt>
                <c:pt idx="34">
                  <c:v>-0.6</c:v>
                </c:pt>
                <c:pt idx="35">
                  <c:v>-0.5</c:v>
                </c:pt>
                <c:pt idx="36">
                  <c:v>-0.4</c:v>
                </c:pt>
                <c:pt idx="37">
                  <c:v>-0.3</c:v>
                </c:pt>
                <c:pt idx="38">
                  <c:v>-0.2</c:v>
                </c:pt>
                <c:pt idx="39">
                  <c:v>-0.1</c:v>
                </c:pt>
                <c:pt idx="40">
                  <c:v>0</c:v>
                </c:pt>
                <c:pt idx="41">
                  <c:v>9.9999999999999603E-2</c:v>
                </c:pt>
                <c:pt idx="42">
                  <c:v>0.2</c:v>
                </c:pt>
                <c:pt idx="43">
                  <c:v>0.3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0.7</c:v>
                </c:pt>
                <c:pt idx="48">
                  <c:v>0.8</c:v>
                </c:pt>
                <c:pt idx="49">
                  <c:v>0.9</c:v>
                </c:pt>
                <c:pt idx="50">
                  <c:v>1</c:v>
                </c:pt>
                <c:pt idx="51">
                  <c:v>1.1000000000000001</c:v>
                </c:pt>
                <c:pt idx="52">
                  <c:v>1.2</c:v>
                </c:pt>
                <c:pt idx="53">
                  <c:v>1.3</c:v>
                </c:pt>
                <c:pt idx="54">
                  <c:v>1.4</c:v>
                </c:pt>
                <c:pt idx="55">
                  <c:v>1.50000000000001</c:v>
                </c:pt>
                <c:pt idx="56">
                  <c:v>1.6</c:v>
                </c:pt>
                <c:pt idx="57">
                  <c:v>1.7</c:v>
                </c:pt>
                <c:pt idx="58">
                  <c:v>1.80000000000001</c:v>
                </c:pt>
                <c:pt idx="59">
                  <c:v>1.9000000000000099</c:v>
                </c:pt>
                <c:pt idx="60">
                  <c:v>2.0000000000000102</c:v>
                </c:pt>
                <c:pt idx="61">
                  <c:v>2.1</c:v>
                </c:pt>
                <c:pt idx="62">
                  <c:v>2.2000000000000099</c:v>
                </c:pt>
                <c:pt idx="63">
                  <c:v>2.30000000000001</c:v>
                </c:pt>
                <c:pt idx="64">
                  <c:v>2.4000000000000101</c:v>
                </c:pt>
                <c:pt idx="65">
                  <c:v>2.5000000000000102</c:v>
                </c:pt>
                <c:pt idx="66">
                  <c:v>2.6000000000000099</c:v>
                </c:pt>
                <c:pt idx="67">
                  <c:v>2.7000000000000099</c:v>
                </c:pt>
                <c:pt idx="68">
                  <c:v>2.80000000000001</c:v>
                </c:pt>
                <c:pt idx="69">
                  <c:v>2.9000000000000101</c:v>
                </c:pt>
                <c:pt idx="70">
                  <c:v>3.0000000000000102</c:v>
                </c:pt>
                <c:pt idx="71">
                  <c:v>3.1000000000000099</c:v>
                </c:pt>
                <c:pt idx="72">
                  <c:v>3.2000000000000099</c:v>
                </c:pt>
                <c:pt idx="73">
                  <c:v>3.30000000000001</c:v>
                </c:pt>
                <c:pt idx="74">
                  <c:v>3.4000000000000101</c:v>
                </c:pt>
                <c:pt idx="75">
                  <c:v>3.5000000000000102</c:v>
                </c:pt>
                <c:pt idx="76">
                  <c:v>3.6000000000000099</c:v>
                </c:pt>
                <c:pt idx="77">
                  <c:v>3.7000000000000099</c:v>
                </c:pt>
                <c:pt idx="78">
                  <c:v>3.80000000000001</c:v>
                </c:pt>
                <c:pt idx="79">
                  <c:v>3.9000000000000101</c:v>
                </c:pt>
                <c:pt idx="80">
                  <c:v>4.0000000000000098</c:v>
                </c:pt>
              </c:numCache>
            </c:numRef>
          </c:xVal>
          <c:yVal>
            <c:numRef>
              <c:f>Arkusz1!$B$2:$B$125</c:f>
              <c:numCache>
                <c:formatCode>General</c:formatCode>
                <c:ptCount val="124"/>
                <c:pt idx="0">
                  <c:v>1.3386416177901846E-4</c:v>
                </c:pt>
                <c:pt idx="1">
                  <c:v>1.9870584547565474E-4</c:v>
                </c:pt>
                <c:pt idx="2">
                  <c:v>2.9202095626509319E-4</c:v>
                </c:pt>
                <c:pt idx="3">
                  <c:v>4.2488798425430744E-4</c:v>
                </c:pt>
                <c:pt idx="4">
                  <c:v>6.120570932126139E-4</c:v>
                </c:pt>
                <c:pt idx="5">
                  <c:v>8.7290398565558695E-4</c:v>
                </c:pt>
                <c:pt idx="6">
                  <c:v>1.2325316285834126E-3</c:v>
                </c:pt>
                <c:pt idx="7">
                  <c:v>1.72300573966077E-3</c:v>
                </c:pt>
                <c:pt idx="8">
                  <c:v>2.3846927468912345E-3</c:v>
                </c:pt>
                <c:pt idx="9">
                  <c:v>3.2676474401993312E-3</c:v>
                </c:pt>
                <c:pt idx="10">
                  <c:v>4.4329722183837012E-3</c:v>
                </c:pt>
                <c:pt idx="11">
                  <c:v>5.954041833835127E-3</c:v>
                </c:pt>
                <c:pt idx="12">
                  <c:v>7.9174587444807015E-3</c:v>
                </c:pt>
                <c:pt idx="13">
                  <c:v>1.042357730410772E-2</c:v>
                </c:pt>
                <c:pt idx="14">
                  <c:v>1.3586413536594386E-2</c:v>
                </c:pt>
                <c:pt idx="15">
                  <c:v>1.753274523428297E-2</c:v>
                </c:pt>
                <c:pt idx="16">
                  <c:v>2.2400208990311327E-2</c:v>
                </c:pt>
                <c:pt idx="17">
                  <c:v>2.8334220773294165E-2</c:v>
                </c:pt>
                <c:pt idx="18">
                  <c:v>3.5483588319991669E-2</c:v>
                </c:pt>
                <c:pt idx="19">
                  <c:v>4.3994749125587672E-2</c:v>
                </c:pt>
                <c:pt idx="20">
                  <c:v>5.4004657278425724E-2</c:v>
                </c:pt>
                <c:pt idx="21">
                  <c:v>6.563245331208338E-2</c:v>
                </c:pt>
                <c:pt idx="22">
                  <c:v>7.8970178095918747E-2</c:v>
                </c:pt>
                <c:pt idx="23">
                  <c:v>9.4072925881967348E-2</c:v>
                </c:pt>
                <c:pt idx="24">
                  <c:v>0.11094896144223892</c:v>
                </c:pt>
                <c:pt idx="25">
                  <c:v>0.12955043810437589</c:v>
                </c:pt>
                <c:pt idx="26">
                  <c:v>0.14976543279421664</c:v>
                </c:pt>
                <c:pt idx="27">
                  <c:v>0.17141204685727557</c:v>
                </c:pt>
                <c:pt idx="28">
                  <c:v>0.1942352957333402</c:v>
                </c:pt>
                <c:pt idx="29">
                  <c:v>0.21790741892216439</c:v>
                </c:pt>
                <c:pt idx="30">
                  <c:v>0.24203208227207357</c:v>
                </c:pt>
                <c:pt idx="31">
                  <c:v>0.2661527224950952</c:v>
                </c:pt>
                <c:pt idx="32">
                  <c:v>0.2897650113286529</c:v>
                </c:pt>
                <c:pt idx="33">
                  <c:v>0.3123331131920607</c:v>
                </c:pt>
                <c:pt idx="34">
                  <c:v>0.33330910035691708</c:v>
                </c:pt>
                <c:pt idx="35">
                  <c:v>0.35215460176803326</c:v>
                </c:pt>
                <c:pt idx="36">
                  <c:v>0.36836352444442222</c:v>
                </c:pt>
                <c:pt idx="37">
                  <c:v>0.38148452591753551</c:v>
                </c:pt>
                <c:pt idx="38">
                  <c:v>0.39114185266934248</c:v>
                </c:pt>
                <c:pt idx="39">
                  <c:v>0.39705320476264627</c:v>
                </c:pt>
                <c:pt idx="40">
                  <c:v>0.39904344223381111</c:v>
                </c:pt>
                <c:pt idx="41">
                  <c:v>0.39705320476264627</c:v>
                </c:pt>
                <c:pt idx="42">
                  <c:v>0.39114185266934248</c:v>
                </c:pt>
                <c:pt idx="43">
                  <c:v>0.38148452591753551</c:v>
                </c:pt>
                <c:pt idx="44">
                  <c:v>0.36836352444442222</c:v>
                </c:pt>
                <c:pt idx="45">
                  <c:v>0.35215460176803326</c:v>
                </c:pt>
                <c:pt idx="46">
                  <c:v>0.33330910035691708</c:v>
                </c:pt>
                <c:pt idx="47">
                  <c:v>0.3123331131920607</c:v>
                </c:pt>
                <c:pt idx="48">
                  <c:v>0.2897650113286529</c:v>
                </c:pt>
                <c:pt idx="49">
                  <c:v>0.2661527224950952</c:v>
                </c:pt>
                <c:pt idx="50">
                  <c:v>0.24203208227207357</c:v>
                </c:pt>
                <c:pt idx="51">
                  <c:v>0.21790741892216439</c:v>
                </c:pt>
                <c:pt idx="52">
                  <c:v>0.1942352957333402</c:v>
                </c:pt>
                <c:pt idx="53">
                  <c:v>0.17141204685727557</c:v>
                </c:pt>
                <c:pt idx="54">
                  <c:v>0.14976543279421664</c:v>
                </c:pt>
                <c:pt idx="55">
                  <c:v>0.12955043810437392</c:v>
                </c:pt>
                <c:pt idx="56">
                  <c:v>0.11094896144223892</c:v>
                </c:pt>
                <c:pt idx="57">
                  <c:v>9.4072925881967348E-2</c:v>
                </c:pt>
                <c:pt idx="58">
                  <c:v>7.8970178095917332E-2</c:v>
                </c:pt>
                <c:pt idx="59">
                  <c:v>6.5632453312082145E-2</c:v>
                </c:pt>
                <c:pt idx="60">
                  <c:v>5.4004657278424614E-2</c:v>
                </c:pt>
                <c:pt idx="61">
                  <c:v>4.3994749125587672E-2</c:v>
                </c:pt>
                <c:pt idx="62">
                  <c:v>3.5483588319990905E-2</c:v>
                </c:pt>
                <c:pt idx="63">
                  <c:v>2.8334220773293495E-2</c:v>
                </c:pt>
                <c:pt idx="64">
                  <c:v>2.2400208990310783E-2</c:v>
                </c:pt>
                <c:pt idx="65">
                  <c:v>1.7532745234282516E-2</c:v>
                </c:pt>
                <c:pt idx="66">
                  <c:v>1.3586413536594042E-2</c:v>
                </c:pt>
                <c:pt idx="67">
                  <c:v>1.0423577304107447E-2</c:v>
                </c:pt>
                <c:pt idx="68">
                  <c:v>7.917458744480476E-3</c:v>
                </c:pt>
                <c:pt idx="69">
                  <c:v>5.9540418338349518E-3</c:v>
                </c:pt>
                <c:pt idx="70">
                  <c:v>4.4329722183835676E-3</c:v>
                </c:pt>
                <c:pt idx="71">
                  <c:v>3.2676474401992328E-3</c:v>
                </c:pt>
                <c:pt idx="72">
                  <c:v>2.3846927468911604E-3</c:v>
                </c:pt>
                <c:pt idx="73">
                  <c:v>1.7230057396607119E-3</c:v>
                </c:pt>
                <c:pt idx="74">
                  <c:v>1.2325316285833696E-3</c:v>
                </c:pt>
                <c:pt idx="75">
                  <c:v>8.7290398565555594E-4</c:v>
                </c:pt>
                <c:pt idx="76">
                  <c:v>6.1205709321259275E-4</c:v>
                </c:pt>
                <c:pt idx="77">
                  <c:v>4.2488798425429193E-4</c:v>
                </c:pt>
                <c:pt idx="78">
                  <c:v>2.9202095626508202E-4</c:v>
                </c:pt>
                <c:pt idx="79">
                  <c:v>1.9870584547564677E-4</c:v>
                </c:pt>
                <c:pt idx="80">
                  <c:v>1.3386416177901323E-4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85851088"/>
        <c:axId val="-585850544"/>
      </c:scatterChart>
      <c:valAx>
        <c:axId val="-58585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5850544"/>
        <c:crosses val="autoZero"/>
        <c:crossBetween val="midCat"/>
      </c:valAx>
      <c:valAx>
        <c:axId val="-58585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5851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g(</a:t>
            </a:r>
            <a:r>
              <a:rPr lang="pl-PL" dirty="0" smtClean="0"/>
              <a:t>z</a:t>
            </a:r>
            <a:r>
              <a:rPr lang="en-US" dirty="0" smtClean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Arkusz1!$A$2:$A$125</c:f>
              <c:numCache>
                <c:formatCode>General</c:formatCode>
                <c:ptCount val="124"/>
                <c:pt idx="0">
                  <c:v>-4</c:v>
                </c:pt>
                <c:pt idx="1">
                  <c:v>-3.9</c:v>
                </c:pt>
                <c:pt idx="2">
                  <c:v>-3.8</c:v>
                </c:pt>
                <c:pt idx="3">
                  <c:v>-3.7</c:v>
                </c:pt>
                <c:pt idx="4">
                  <c:v>-3.6</c:v>
                </c:pt>
                <c:pt idx="5">
                  <c:v>-3.5</c:v>
                </c:pt>
                <c:pt idx="6">
                  <c:v>-3.4</c:v>
                </c:pt>
                <c:pt idx="7">
                  <c:v>-3.3</c:v>
                </c:pt>
                <c:pt idx="8">
                  <c:v>-3.2</c:v>
                </c:pt>
                <c:pt idx="9">
                  <c:v>-3.1</c:v>
                </c:pt>
                <c:pt idx="10">
                  <c:v>-3</c:v>
                </c:pt>
                <c:pt idx="11">
                  <c:v>-2.9</c:v>
                </c:pt>
                <c:pt idx="12">
                  <c:v>-2.8</c:v>
                </c:pt>
                <c:pt idx="13">
                  <c:v>-2.7</c:v>
                </c:pt>
                <c:pt idx="14">
                  <c:v>-2.6</c:v>
                </c:pt>
                <c:pt idx="15">
                  <c:v>-2.5</c:v>
                </c:pt>
                <c:pt idx="16">
                  <c:v>-2.4</c:v>
                </c:pt>
                <c:pt idx="17">
                  <c:v>-2.2999999999999998</c:v>
                </c:pt>
                <c:pt idx="18">
                  <c:v>-2.2000000000000002</c:v>
                </c:pt>
                <c:pt idx="19">
                  <c:v>-2.1</c:v>
                </c:pt>
                <c:pt idx="20">
                  <c:v>-2</c:v>
                </c:pt>
                <c:pt idx="21">
                  <c:v>-1.9</c:v>
                </c:pt>
                <c:pt idx="22">
                  <c:v>-1.8</c:v>
                </c:pt>
                <c:pt idx="23">
                  <c:v>-1.7</c:v>
                </c:pt>
                <c:pt idx="24">
                  <c:v>-1.6</c:v>
                </c:pt>
                <c:pt idx="25">
                  <c:v>-1.5</c:v>
                </c:pt>
                <c:pt idx="26">
                  <c:v>-1.4</c:v>
                </c:pt>
                <c:pt idx="27">
                  <c:v>-1.3</c:v>
                </c:pt>
                <c:pt idx="28">
                  <c:v>-1.2</c:v>
                </c:pt>
                <c:pt idx="29">
                  <c:v>-1.1000000000000001</c:v>
                </c:pt>
                <c:pt idx="30">
                  <c:v>-1</c:v>
                </c:pt>
                <c:pt idx="31">
                  <c:v>-0.9</c:v>
                </c:pt>
                <c:pt idx="32">
                  <c:v>-0.8</c:v>
                </c:pt>
                <c:pt idx="33">
                  <c:v>-0.7</c:v>
                </c:pt>
                <c:pt idx="34">
                  <c:v>-0.6</c:v>
                </c:pt>
                <c:pt idx="35">
                  <c:v>-0.5</c:v>
                </c:pt>
                <c:pt idx="36">
                  <c:v>-0.4</c:v>
                </c:pt>
                <c:pt idx="37">
                  <c:v>-0.3</c:v>
                </c:pt>
                <c:pt idx="38">
                  <c:v>-0.2</c:v>
                </c:pt>
                <c:pt idx="39">
                  <c:v>-0.1</c:v>
                </c:pt>
                <c:pt idx="40">
                  <c:v>0</c:v>
                </c:pt>
                <c:pt idx="41">
                  <c:v>9.9999999999999603E-2</c:v>
                </c:pt>
                <c:pt idx="42">
                  <c:v>0.2</c:v>
                </c:pt>
                <c:pt idx="43">
                  <c:v>0.3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0.7</c:v>
                </c:pt>
                <c:pt idx="48">
                  <c:v>0.8</c:v>
                </c:pt>
                <c:pt idx="49">
                  <c:v>0.9</c:v>
                </c:pt>
                <c:pt idx="50">
                  <c:v>1</c:v>
                </c:pt>
                <c:pt idx="51">
                  <c:v>1.1000000000000001</c:v>
                </c:pt>
                <c:pt idx="52">
                  <c:v>1.2</c:v>
                </c:pt>
                <c:pt idx="53">
                  <c:v>1.3</c:v>
                </c:pt>
                <c:pt idx="54">
                  <c:v>1.4</c:v>
                </c:pt>
                <c:pt idx="55">
                  <c:v>1.50000000000001</c:v>
                </c:pt>
                <c:pt idx="56">
                  <c:v>1.6</c:v>
                </c:pt>
                <c:pt idx="57">
                  <c:v>1.7</c:v>
                </c:pt>
                <c:pt idx="58">
                  <c:v>1.80000000000001</c:v>
                </c:pt>
                <c:pt idx="59">
                  <c:v>1.9000000000000099</c:v>
                </c:pt>
                <c:pt idx="60">
                  <c:v>2.0000000000000102</c:v>
                </c:pt>
                <c:pt idx="61">
                  <c:v>2.1</c:v>
                </c:pt>
                <c:pt idx="62">
                  <c:v>2.2000000000000099</c:v>
                </c:pt>
                <c:pt idx="63">
                  <c:v>2.30000000000001</c:v>
                </c:pt>
                <c:pt idx="64">
                  <c:v>2.4000000000000101</c:v>
                </c:pt>
                <c:pt idx="65">
                  <c:v>2.5000000000000102</c:v>
                </c:pt>
                <c:pt idx="66">
                  <c:v>2.6000000000000099</c:v>
                </c:pt>
                <c:pt idx="67">
                  <c:v>2.7000000000000099</c:v>
                </c:pt>
                <c:pt idx="68">
                  <c:v>2.80000000000001</c:v>
                </c:pt>
                <c:pt idx="69">
                  <c:v>2.9000000000000101</c:v>
                </c:pt>
                <c:pt idx="70">
                  <c:v>3.0000000000000102</c:v>
                </c:pt>
                <c:pt idx="71">
                  <c:v>3.1000000000000099</c:v>
                </c:pt>
                <c:pt idx="72">
                  <c:v>3.2000000000000099</c:v>
                </c:pt>
                <c:pt idx="73">
                  <c:v>3.30000000000001</c:v>
                </c:pt>
                <c:pt idx="74">
                  <c:v>3.4000000000000101</c:v>
                </c:pt>
                <c:pt idx="75">
                  <c:v>3.5000000000000102</c:v>
                </c:pt>
                <c:pt idx="76">
                  <c:v>3.6000000000000099</c:v>
                </c:pt>
                <c:pt idx="77">
                  <c:v>3.7000000000000099</c:v>
                </c:pt>
                <c:pt idx="78">
                  <c:v>3.80000000000001</c:v>
                </c:pt>
                <c:pt idx="79">
                  <c:v>3.9000000000000101</c:v>
                </c:pt>
                <c:pt idx="80">
                  <c:v>4.0000000000000098</c:v>
                </c:pt>
              </c:numCache>
            </c:numRef>
          </c:xVal>
          <c:yVal>
            <c:numRef>
              <c:f>Arkusz1!$B$2:$B$125</c:f>
              <c:numCache>
                <c:formatCode>General</c:formatCode>
                <c:ptCount val="124"/>
                <c:pt idx="0">
                  <c:v>1.3386416177901846E-4</c:v>
                </c:pt>
                <c:pt idx="1">
                  <c:v>1.9870584547565474E-4</c:v>
                </c:pt>
                <c:pt idx="2">
                  <c:v>2.9202095626509319E-4</c:v>
                </c:pt>
                <c:pt idx="3">
                  <c:v>4.2488798425430744E-4</c:v>
                </c:pt>
                <c:pt idx="4">
                  <c:v>6.120570932126139E-4</c:v>
                </c:pt>
                <c:pt idx="5">
                  <c:v>8.7290398565558695E-4</c:v>
                </c:pt>
                <c:pt idx="6">
                  <c:v>1.2325316285834126E-3</c:v>
                </c:pt>
                <c:pt idx="7">
                  <c:v>1.72300573966077E-3</c:v>
                </c:pt>
                <c:pt idx="8">
                  <c:v>2.3846927468912345E-3</c:v>
                </c:pt>
                <c:pt idx="9">
                  <c:v>3.2676474401993312E-3</c:v>
                </c:pt>
                <c:pt idx="10">
                  <c:v>4.4329722183837012E-3</c:v>
                </c:pt>
                <c:pt idx="11">
                  <c:v>5.954041833835127E-3</c:v>
                </c:pt>
                <c:pt idx="12">
                  <c:v>7.9174587444807015E-3</c:v>
                </c:pt>
                <c:pt idx="13">
                  <c:v>1.042357730410772E-2</c:v>
                </c:pt>
                <c:pt idx="14">
                  <c:v>1.3586413536594386E-2</c:v>
                </c:pt>
                <c:pt idx="15">
                  <c:v>1.753274523428297E-2</c:v>
                </c:pt>
                <c:pt idx="16">
                  <c:v>2.2400208990311327E-2</c:v>
                </c:pt>
                <c:pt idx="17">
                  <c:v>2.8334220773294165E-2</c:v>
                </c:pt>
                <c:pt idx="18">
                  <c:v>3.5483588319991669E-2</c:v>
                </c:pt>
                <c:pt idx="19">
                  <c:v>4.3994749125587672E-2</c:v>
                </c:pt>
                <c:pt idx="20">
                  <c:v>5.4004657278425724E-2</c:v>
                </c:pt>
                <c:pt idx="21">
                  <c:v>6.563245331208338E-2</c:v>
                </c:pt>
                <c:pt idx="22">
                  <c:v>7.8970178095918747E-2</c:v>
                </c:pt>
                <c:pt idx="23">
                  <c:v>9.4072925881967348E-2</c:v>
                </c:pt>
                <c:pt idx="24">
                  <c:v>0.11094896144223892</c:v>
                </c:pt>
                <c:pt idx="25">
                  <c:v>0.12955043810437589</c:v>
                </c:pt>
                <c:pt idx="26">
                  <c:v>0.14976543279421664</c:v>
                </c:pt>
                <c:pt idx="27">
                  <c:v>0.17141204685727557</c:v>
                </c:pt>
                <c:pt idx="28">
                  <c:v>0.1942352957333402</c:v>
                </c:pt>
                <c:pt idx="29">
                  <c:v>0.21790741892216439</c:v>
                </c:pt>
                <c:pt idx="30">
                  <c:v>0.24203208227207357</c:v>
                </c:pt>
                <c:pt idx="31">
                  <c:v>0.2661527224950952</c:v>
                </c:pt>
                <c:pt idx="32">
                  <c:v>0.2897650113286529</c:v>
                </c:pt>
                <c:pt idx="33">
                  <c:v>0.3123331131920607</c:v>
                </c:pt>
                <c:pt idx="34">
                  <c:v>0.33330910035691708</c:v>
                </c:pt>
                <c:pt idx="35">
                  <c:v>0.35215460176803326</c:v>
                </c:pt>
                <c:pt idx="36">
                  <c:v>0.36836352444442222</c:v>
                </c:pt>
                <c:pt idx="37">
                  <c:v>0.38148452591753551</c:v>
                </c:pt>
                <c:pt idx="38">
                  <c:v>0.39114185266934248</c:v>
                </c:pt>
                <c:pt idx="39">
                  <c:v>0.39705320476264627</c:v>
                </c:pt>
                <c:pt idx="40">
                  <c:v>0.39904344223381111</c:v>
                </c:pt>
                <c:pt idx="41">
                  <c:v>0.39705320476264627</c:v>
                </c:pt>
                <c:pt idx="42">
                  <c:v>0.39114185266934248</c:v>
                </c:pt>
                <c:pt idx="43">
                  <c:v>0.38148452591753551</c:v>
                </c:pt>
                <c:pt idx="44">
                  <c:v>0.36836352444442222</c:v>
                </c:pt>
                <c:pt idx="45">
                  <c:v>0.35215460176803326</c:v>
                </c:pt>
                <c:pt idx="46">
                  <c:v>0.33330910035691708</c:v>
                </c:pt>
                <c:pt idx="47">
                  <c:v>0.3123331131920607</c:v>
                </c:pt>
                <c:pt idx="48">
                  <c:v>0.2897650113286529</c:v>
                </c:pt>
                <c:pt idx="49">
                  <c:v>0.2661527224950952</c:v>
                </c:pt>
                <c:pt idx="50">
                  <c:v>0.24203208227207357</c:v>
                </c:pt>
                <c:pt idx="51">
                  <c:v>0.21790741892216439</c:v>
                </c:pt>
                <c:pt idx="52">
                  <c:v>0.1942352957333402</c:v>
                </c:pt>
                <c:pt idx="53">
                  <c:v>0.17141204685727557</c:v>
                </c:pt>
                <c:pt idx="54">
                  <c:v>0.14976543279421664</c:v>
                </c:pt>
                <c:pt idx="55">
                  <c:v>0.12955043810437392</c:v>
                </c:pt>
                <c:pt idx="56">
                  <c:v>0.11094896144223892</c:v>
                </c:pt>
                <c:pt idx="57">
                  <c:v>9.4072925881967348E-2</c:v>
                </c:pt>
                <c:pt idx="58">
                  <c:v>7.8970178095917332E-2</c:v>
                </c:pt>
                <c:pt idx="59">
                  <c:v>6.5632453312082145E-2</c:v>
                </c:pt>
                <c:pt idx="60">
                  <c:v>5.4004657278424614E-2</c:v>
                </c:pt>
                <c:pt idx="61">
                  <c:v>4.3994749125587672E-2</c:v>
                </c:pt>
                <c:pt idx="62">
                  <c:v>3.5483588319990905E-2</c:v>
                </c:pt>
                <c:pt idx="63">
                  <c:v>2.8334220773293495E-2</c:v>
                </c:pt>
                <c:pt idx="64">
                  <c:v>2.2400208990310783E-2</c:v>
                </c:pt>
                <c:pt idx="65">
                  <c:v>1.7532745234282516E-2</c:v>
                </c:pt>
                <c:pt idx="66">
                  <c:v>1.3586413536594042E-2</c:v>
                </c:pt>
                <c:pt idx="67">
                  <c:v>1.0423577304107447E-2</c:v>
                </c:pt>
                <c:pt idx="68">
                  <c:v>7.917458744480476E-3</c:v>
                </c:pt>
                <c:pt idx="69">
                  <c:v>5.9540418338349518E-3</c:v>
                </c:pt>
                <c:pt idx="70">
                  <c:v>4.4329722183835676E-3</c:v>
                </c:pt>
                <c:pt idx="71">
                  <c:v>3.2676474401992328E-3</c:v>
                </c:pt>
                <c:pt idx="72">
                  <c:v>2.3846927468911604E-3</c:v>
                </c:pt>
                <c:pt idx="73">
                  <c:v>1.7230057396607119E-3</c:v>
                </c:pt>
                <c:pt idx="74">
                  <c:v>1.2325316285833696E-3</c:v>
                </c:pt>
                <c:pt idx="75">
                  <c:v>8.7290398565555594E-4</c:v>
                </c:pt>
                <c:pt idx="76">
                  <c:v>6.1205709321259275E-4</c:v>
                </c:pt>
                <c:pt idx="77">
                  <c:v>4.2488798425429193E-4</c:v>
                </c:pt>
                <c:pt idx="78">
                  <c:v>2.9202095626508202E-4</c:v>
                </c:pt>
                <c:pt idx="79">
                  <c:v>1.9870584547564677E-4</c:v>
                </c:pt>
                <c:pt idx="80">
                  <c:v>1.3386416177901323E-4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85852720"/>
        <c:axId val="-585852176"/>
      </c:scatterChart>
      <c:valAx>
        <c:axId val="-58585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5852176"/>
        <c:crosses val="autoZero"/>
        <c:crossBetween val="midCat"/>
      </c:valAx>
      <c:valAx>
        <c:axId val="-58585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585272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3B5CFD-E822-4FC2-A478-F44C775E7FB3}" type="datetimeFigureOut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7E0FCC-053F-434A-A77A-CDF4EDB5AA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36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48C0-2DF4-4B2C-8CAB-E160A21D5F0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9273-0377-4485-97CF-683DE63940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0823-83A2-45F6-83F4-01D09161084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126B-4F81-4E75-9797-7B62D7FA26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346F-DD67-44E7-AF3D-0B5492D398D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6E16-D364-4F86-811D-4E186A9014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F744-6BF7-4D1C-9720-49EBF035BE4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AF81-A3F4-4636-9D05-30E32409E7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3DB1-99BE-4E03-B3AF-EDC0578E476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E105-0262-487C-8F78-51BB8B4501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4FD3-6C9D-4553-B1D0-C6E45D0A900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217F-1473-4B70-8544-8A0F3CC4B5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B78E-E1B0-4568-B736-69058F79A07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DBD7-7E79-4089-A946-041C1F1BD6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C4CA-CBD6-4032-B661-6A042098100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B493-EDCF-47E7-AAF4-C068036644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0AEE-D798-48C3-BA6C-FDFEE108DE3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BB86-4EFE-4AC1-9DBE-AA2C84C9DC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DD33-B3A1-4784-84DD-46DE369612F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8C4E-8A77-4235-8CEF-A8CBFADFC1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2C58-9A6B-4418-A3EA-BCCB70D1CE5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B09C-7341-4C1E-A4A9-65C9AC64A1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3727-7DFF-4A55-A4AC-90D894BC3D7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FA5F-8F96-472F-BA50-D67064A70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CF22-9C4E-4540-A353-DE7DF35FD7D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94A2-6BF9-4E9D-8C49-46864C1A38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D706-F5C7-404C-B559-6F648D97649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3D71-34C3-44F1-A652-485DC2CE46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23D1-1B91-4B02-B4E8-C8101259C77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0233-E73C-443B-9713-2BFFD1394D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356F-151D-4EBB-A0F3-F05E337B0C2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9E1F0-76C1-4A8A-B7AF-09D8795986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8D62-7217-4B5F-8CC2-1169EBED1E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E02C-3B7B-4512-BBA1-B2AB46AE42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3CD0-A6B0-4797-AF21-AEB0D583DD5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EE4E-7E1D-4D82-B635-1F09AB1837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4DCB-6C19-479D-8AC6-6E033F08F28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7918-C31A-4002-B67A-045BA2A30C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837D-2515-43D1-A0D7-3402B519456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D61E-FB8D-4BB0-9429-03E3A86121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7001-C538-4D4B-9886-A54E7A061B0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7B7F-27E0-4307-AB7F-49FF493B5B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FD7D-BCE1-4E78-864B-20A500315F3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013B-69D9-4DC0-93FA-D96D4A1444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D142-316A-4B13-B487-872CF84B889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13C6-2DDF-4DB7-A3FB-7BF7FC51F3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D55D-4D50-4C8D-A27B-5077884F6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1D4B-B8ED-4DB0-AB98-FD74E19CA6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7497-DB0D-4DE0-9C84-FF92AEA7F97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BA17-CBF5-4D60-A095-E67DAB6299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F012-5EF0-4556-AC0B-8B878FAD2F4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A21B-0868-4D59-B7CE-726016905C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22B8-5C2B-48ED-B33E-D154FE636D1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E972-698C-41C5-97A0-8A9F2F829E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009E-5D24-4B5E-B4EE-65853CB73DE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3B78-323A-4101-8B6F-38B6ED1F88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1393-0A44-41C9-BBD4-4321D4D264F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0362-B510-46E2-82AB-361754CC31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99F1-E4F3-4FC8-A311-D91C5D5262E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13CC-4A96-41CC-83F1-077B42C388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4040-DB1F-45BD-924E-E4FB48B849B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1970-69C2-4F06-B390-B40C420269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5107-6723-409C-9E5E-EC2BC2E55BA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8B29-6CEC-441E-AC87-5B6887BBDE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F30F-7885-4AE3-BCD2-AB6CD05D07A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2E54-C6DC-412B-8DB6-98241647FE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5753-4770-4CD4-994B-67B056C119D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31EA-7B0E-49B7-AB14-0C43D0235F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7E56-ECE9-4AC1-B75B-4A1615A323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C2F-C072-4FD1-86B7-1B93325EA4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F02B-23F2-45C6-971B-9D991F58AFE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E796-3EE7-4B11-85AF-A96F1F8C68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F7D1-F672-42D5-9A1E-E466D6637AD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162F-9A35-4626-B557-9A4F4733D3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711E-4544-4F07-A1A7-7DA3DF39C59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FA69-95FA-4357-B362-8DA9D10765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7105-36FD-4CDD-A7B8-1E9FCB787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0A3F-77BE-41F2-A9FE-17A2A475BC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4216-4745-49EA-9FF8-051B13E588E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E728-2DCF-44DA-85FB-25C2760F2A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3F9C-1DA2-496F-BFC7-4E2EB0297F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1115-3EB7-487E-87D8-5246D0E477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5A39-160D-4354-ADF6-C84591BF4DB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7EFE-EF74-4AB6-AA95-F7B10A3B5D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1159-EEFD-4273-A3B5-1FEF9E35197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4730-9D66-45C1-AC9E-2FB271DAC2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4D82-2774-47FD-83C4-28A30405AE5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348B-405E-4238-98CB-70FAA6C79D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D2F-C562-449A-8F03-73C62AB70A8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5B6A-F6F2-41B2-9A18-65631F70FB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030D-7979-4E87-852F-CFE6571669B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458E-6F37-4E69-9570-4F25334B2A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E2D6-AC0F-4E99-BEC0-C921603FB5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CADB-D527-419E-9E57-7E0FA5E8FA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5BFC-053A-4197-8FC5-64EBAEE1908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30FC-F652-454C-8918-67EA96B4A2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D08A-0DC0-4435-A6D6-50515B5DB7E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9B61-6BA6-4382-BE8B-293219B009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8ADD-2BED-446E-80AE-DA6E3258860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B1A5-CF53-4E7C-9381-FA236D8E01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39CF-4568-4073-AD7F-B78E70E8A27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1F28-382F-43D8-BCC7-881B7F5BD2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3AA8-1F7E-425C-8546-00ADB1A00FA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2792-7DD4-4560-B402-26F54942D5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7466-D67A-4C88-9748-CAD106648BA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7B81-C470-4088-A9A3-A7F61091E4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08A2-4818-400A-9175-FD9E8DC0AD1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D3EB-0143-464B-92F7-6F3EA0674E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0561-8DB8-4C60-84DA-EBC3C432A9F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F3AF-88ED-4362-BC12-EC7DFA7642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0924-A8BF-4F08-97ED-ACA5F937BE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8B99-DAC4-4B62-A695-2522D31312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4A5A-AA58-4AAE-A17F-BF7CE9CFFF7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31C0-F65D-463C-A41A-9E86DEC41F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A3B5-83CF-41BB-9192-BB21530756F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62EE-D93D-4880-B40C-FF303CE1E7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104-ED43-4AF0-8DD6-6BFCD44F74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3030-0C91-4B9B-8B22-BD3B6D0C38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20D6-1D88-4EAD-BA3C-9ADED641C15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56B-9EE0-49F9-8C99-3B0FE9C275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5581-1C61-47C8-900D-BD1F7E92B1C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3436-7B95-4C21-B4FB-C698FD8275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9F4-9ACC-41B5-A5B4-219EC496367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91B2-17A8-4E9F-8D6C-632C2B25E5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B336-457F-48B7-A7B1-853DBC5F4E6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ABE8-6513-45C1-8BF4-C924435FEA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D9D3-4287-4992-9BBA-B2495BF15FC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08C2-3EF6-4854-B996-D407BD809B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0583-9A3B-4815-9AA0-2BFE97557A7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6209-EEF6-4551-8693-3657782739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EB2E-4F8F-47C7-A366-07C54CBAEDD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B124-8A55-483F-A041-D3F76C4EC5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DC23-127E-40DB-A5EE-DD77CB658FF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7DAC-81F5-4F0F-8CCD-2300BC9A67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7EB0-BBF5-498C-ABC5-3125EC82936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33BD-5AD6-40BF-AD9E-8CC467B474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1136-7701-4A49-8A44-D1443A82B34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7C37-5DB7-414B-8B1F-0819675417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35AF-B532-4CE0-8EF5-41E9A4AD2D0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E817-5056-40D9-A89D-2E1A5A7DBC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5A08-BE93-4ECD-97F6-8C241ED54CB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BE49-8E5C-40F6-BDE9-F3FE955C4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942A-7524-48DE-ABBC-61480FA8A43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1824-0500-42D9-B688-DFF12D8AFD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987A-6C9C-4472-89DD-547E40EB564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B0E1-06AD-4A60-8B10-960BC71CA9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5150-9A11-4D7E-B781-98D4B53851E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066D-76F7-4110-B1E6-F7CE0633EF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03C9-0B45-4E87-8E1D-63DA299239F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9CAE-9C13-42EC-869E-2927EE727D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F782-20C4-458A-ABE4-BE9D19D6F11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0B12-DE2A-4679-8BF5-DA4CC14EE4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F8A5-E86D-416F-8378-8CD215175AD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C304-0A6B-4488-A809-BAEC59AEF0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A031-34DF-4B37-B2CA-1B344EC726A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C524-797F-4A3D-BADA-447E260008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EE11-C5DF-4403-B0F0-5243EE10591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B4D5-69F2-4E83-BC25-A9B1DAB32F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A5FB-7E4D-4BBA-85CF-64DF395E75D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4835-7980-4794-AD95-B0BE8F7907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8C9-624A-4497-BF9A-25AADF40481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7D1F-E7CC-46C4-AF0F-FEA7B74668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46B6-1B5B-43A8-83BA-C66D8E1999E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4756-B356-4570-BC20-A2765A9FD4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5255-D860-4811-8C9C-919F3661FD8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1D67-3AF2-4F54-8A15-686F72E32D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1144-5754-4F83-87DC-B8F70145736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1522-7E9C-4EF2-98C8-8602F38A26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DD59-BA4D-41AA-8997-C98530F831A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563F-065D-4753-846B-EAFF204864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8EA1-76A6-45BB-9F69-B0900D4F6F3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EC1-1DF7-400B-BBBD-2C16AEB710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44CC-BE31-4B03-B3CD-CEA768AD47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12B7-2D2E-4FCE-BCDD-4CE9A3E8A6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1E74-BCBD-4BDE-AE60-45DE2F0324C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D2A2-BB47-4E5A-8B1E-6363F6B0A0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6D33-40DA-4F0F-9856-6111FD3F5A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9256-F8A7-42E4-9AFA-F75C85D133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C931-C920-4ED5-B9CA-3D9FC079D25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1007-C5CA-4EE2-A204-E720C07400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AEF9-7218-4B52-9036-E36436F25C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C043-CD3E-4685-B18E-E0C8663453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6E0F-C0AF-4894-AF29-D16A5841F6A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9AE3-A479-438C-8866-FA74C2CC08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5DD4-A5DB-41BB-8158-50F184A751D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7D36-D6FC-4EEA-823C-9A09310B89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8079-B5D6-4619-B85E-9D829DB31BC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808F-A1F4-4AC0-B7CF-C001828BE2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98C8-D3D0-46CB-8AEE-ECBCB4E5B2E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8675-7BBB-4E66-AAD6-CC96ACA62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E935-39CB-42EC-91A1-A9F5D3D93AC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A9B6-47F0-4BDE-BE71-24A5FFFC78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9138-E653-4893-8C48-6F886ED3E80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2B75-5688-4D44-B928-DF5C8F392F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4D28-40FB-4790-BF5D-25D2272D33B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E68B-4202-4CEC-BCCF-495BFB1F9A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3581-4DC2-4ABD-B87F-2B8A73AD8FE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B3F6-E4F5-4A58-B8E3-ABD7085067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2D56-CD75-4C58-BF04-50314D43349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AB09-304F-4C4B-8880-53B440DED9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616F-01A7-49CF-B6C3-E060DCC4228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F25A-0ED1-461E-A46D-A6386636AF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8FD3-957F-446D-AB81-F8E915A9260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D95C-0F19-48E2-A3AB-337EC9EAC1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58B8-763A-41B3-9DBA-457817682D3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D93A-3203-4FEA-9421-EEF89D0A80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109F-4118-4579-9E77-59B7B6E426B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5A74-5495-4AC8-9AD8-F95EEDCB9F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4763-9A16-466D-B26E-3479E2F9049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C63F-EB77-4D61-BB19-6843A8F10E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3C5E-C479-4B39-AAE1-B8998E08130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53FC-4BC0-4B74-973A-4B5FE58CA5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F54A-17AF-412A-B208-9E7CA63B531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2B77-1478-4180-AA27-0D7C804944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C04E-A382-4FF3-AD3C-DD0211791CF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FE3A-A726-438F-B419-54D387FF4E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EE78-9F9F-48C8-A05E-72B67A4209C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E1E2-D5ED-44ED-8C34-9A41DEDA53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8154-6E04-409A-8D2D-3C3F2D02AC2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5B24-1F6B-47C9-B2E9-5AA059009D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B3D5-0994-4257-8F5F-E9F7CA03D4B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37DB-4155-4B61-AFCD-B092567351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9F0F-F7E9-40BB-9CCB-7503C52E1F4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5A40-7FDE-4B60-A79B-C1614689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AEF1-E5E8-4136-8C4C-7D828992896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DC0B-7F6E-49DE-91F2-F050EE3D8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C946-660F-4D74-A88F-8D599D88445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8259-21E7-459C-A49A-2067ECF112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9D3C-9E96-44F5-9909-C0BEC00021A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4E60-56A6-4A15-8BF7-89838F0936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2281-4206-4070-A6A5-4484D9544EE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6AE8-08D5-4E1D-AF53-F6E2D1D52B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3ABE-BE59-4D5E-8BDF-91F66F5BFD3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2A66-622A-452E-AC4E-D74A3CB657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103E-0947-4C01-956A-8DAE589C73C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D41E-9F9D-4419-AC58-990F408266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4DC2-8C24-4CE2-99B3-A9CAF979099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A828-A2BB-4F32-AD0D-84AB6082C5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4384-33B2-491E-8B89-CC393B809F2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F490-4684-44DA-B684-E733154811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8313-0996-4775-8FA0-C8BF3FE2267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4148-F9DC-412B-BE0C-9AFD4CCEF7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EC26-EB90-4B14-AF7D-78C61616FA7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269E-1C33-4A78-9491-0AD85920CD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87BA-996F-48FC-B5C8-26166E0AFA5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916A-5092-44D5-B8D9-81C18161E3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8BCB-634A-43F6-8AD0-E1EAEBBFF0D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ABEA-59F8-47F8-9155-500962524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CB5A-9090-4DEA-8D7C-CDF2F82BCA4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EB63-59BD-451F-B2B7-42C030EBB0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C74E-1A02-45BD-8458-3872ABF28D4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F1B0-5C54-4BA7-B917-6FB61B2781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FA25-2B7C-4C06-B505-BF274ABA415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5378-71EC-404C-91E1-8CC356C5B9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C362-94F8-4FD7-BD7A-9BAA622B7DF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3EA4-5B25-4FF8-80CA-E9F8B37B6B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596F-1722-4274-B4FA-8AFCCDD313F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29FB-BA66-4437-A997-1F62C6C7C7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A9DF-02C9-4F9F-97F0-004667B781D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FEE5-A987-48C5-A492-50DA82D0FE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EC5C-8C77-476D-BFA9-AB6A090B1F6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EF11-6810-4C4D-8B55-88C8EBBC36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DA42-E866-441D-8118-57792B72E63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B68F-7391-41EA-B246-462016CACE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9A0B-A7B6-490C-B066-E13D9AA7202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C127-F66B-44FC-A23F-AA8E7F4547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2A78-DADC-4547-BA0A-419E490A9BB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A364-D401-45D2-AD7D-1F4FB282F2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B94E-6C56-4EED-851C-3ED076B1A69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8055-7447-4674-A90B-FF76EDAA8A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72F1-70B1-4266-BEE3-014C384306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7B99-299F-44A6-806D-736C2C10DD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9920-59FD-4F23-9F74-14CBFA2D063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2334-5493-498F-B02B-0282DCDF40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9401-3924-430B-B06C-D0165265A6B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40A8-D7BE-4E6F-92D0-7C9AF26DCC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0098-E307-414D-93FC-B36B2AD4F69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2FD1-C5DF-4487-AF30-20A7C60A70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1E5-FE47-441C-99B9-A6ACCA3736D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3502-CA2E-482C-8D0A-181EA5DCF7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8680-C384-4E5E-8D02-8964292E584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6E16-C007-41A8-8F33-4173432BA4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AF89-50D5-48C5-BBB5-9F48FBF13A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868F-E7E0-4819-9925-A6122EF720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16A9-9413-4E52-9ABA-3FF3D8ED2E8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3ACE-DBF2-447C-B3DC-53B88136B8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74B4-3B51-4C88-8A09-F375853F0E8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2671-28AB-43A7-AF24-E300F3735E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2616-3773-4B64-8F72-8C4EA9CE058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A89F-54F2-41DD-8F19-8BE95D93AC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E1E5-BE31-4C66-BBA3-6D21B2132C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EEE0-8F39-4ED0-82ED-DF61442741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D252-6699-4FF1-90D2-F8D1A02149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D3F6-5B2B-431D-AE3E-58A6D1A066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77BE-2302-4259-BD96-5702AF190CB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58F6-9A15-4105-A0FB-72F936133C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7327-97D7-4C22-B13E-B64DAC3BBC8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B511-7AE2-45C7-AEDF-F99989AAD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3B34-430A-4B21-87A7-797FA659905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480D-9C60-4713-B4C8-3062787A18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2F22-9E88-4496-82B3-4F8F643401B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F9A4-FD83-4460-A89A-DCB8E8C5ED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A322-6903-45B8-A369-3588199C102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3C11-B721-46FE-9B91-73BE79B3B0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AB43-B559-4D68-B742-0E04077840D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E287-0A1A-4A7B-9935-0034943AD5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53C9-D146-4246-96AE-2F93A2F6082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4656-CD6A-43D0-848E-F62C5CF5ED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D4-FD4F-4945-BA88-7895C18E05C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85D8-1996-41AD-8018-3CC3FB65C7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46F4-FF76-4567-8F30-CD0E459E00E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EBE7-7070-4908-877F-AA21277ED9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D536-DB5B-47A2-8A1C-7DBDFC73E15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EE6CC-F1BA-47E4-9089-7EF237B7C8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9540-DAFA-4D15-9DF3-1CFD59E41F4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650E-C76D-4F24-8EAD-EDC3592900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A2EA-48B6-458D-B5E1-EE56A132C6D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6895-9E0C-41A3-8942-4FBE6A3B24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FA22-6646-4337-9968-8076B212A0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DB78-CC30-4758-AACD-1954A76232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1541-5C3B-4D94-9B14-B54B8AFBBE7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AD2C-7554-4538-9B68-456149A7B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6EAC-CD0C-4865-AE58-472D47092AF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3009-0303-4AEA-BAE5-584B73FB18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1886-5DFB-4569-8DC4-906B6F9145A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976C-0B2D-44A3-AB00-4D3F7C5650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B63F-B3AC-4774-A0DE-817CDE81D16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D568-FC57-40FC-AFF7-03750EB926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FAD1-C8C8-4B43-8676-BEEAAC7A852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A446-67C7-4B05-BF68-D0674A8512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1BF6-91A2-48C9-B74F-4593C71CFEB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3305-F4DA-439F-AF29-086D85E9EE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A64B-85B1-49C3-B272-E1FA443DE26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1924-5949-45FE-A045-1776C24B66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B739-06D3-44DF-A93D-92C94AAAC96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FB65-B78D-4204-A897-E43F4604AC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8E12-1D21-477E-B1A1-F7E851C3C9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DC83-712D-4198-9A31-8AD4F6C1F8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BE8A-C57A-4692-ADD7-6248BF1DDEF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D30E-2BF1-4B56-A169-334AA4276E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E4F7-1C04-412C-A3BF-CE14CF6B935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AA8E-9F0A-4323-9B0A-BE46D68D02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0415-079C-42B7-92B7-F2174B74CBE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1493-9688-4EAC-9294-E7EE55B922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FDAF-1701-4477-AFE9-DBA20E670FA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7C0A-EC69-4E26-9CC3-73A7E46A23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C416-F423-43AD-A5E1-1EB79DD64AE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1AF4-F0B1-4F88-B1CF-FBEF982DD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8C46-1715-4A74-BF87-DE657FF1403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1F23-464A-4C6E-A46D-9704764DB9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1AD-4B03-447A-AC66-05FE7248C90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88F9-2F85-4472-8991-0798ADD2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DD4-2BFF-44DE-935B-E05E29BA0F2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73BA-64C5-4416-9DA1-A06A5A615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2042-5A5D-4A35-ACE5-84C7A196CA4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D09-8E62-4E75-8082-B847B1FE3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AA6-8CB9-4F2E-B213-7B25269D819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68E7-E9C1-4221-9A8C-42032450D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B59-54AC-4047-B7F7-7D1D8272BD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08B-8FB8-4DDA-A8A9-993D85A2B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9CA-4308-4417-AFC0-1254DB5A25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5E0-5A24-4B85-BC37-7690A85FD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BD6-3C9A-48D9-ABF1-3ADF53A15EC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242-E86D-40C9-96BD-387297C91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3B5B-13BC-434E-BDC3-062DF3CB6A1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6EEF-F0BE-4171-8C5A-2E27160FB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213E-3813-40CA-B20D-9A75CF7B971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58CD-7051-4AE4-8A27-13D25CAA42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8472-54FF-469D-BA45-FC5B5E0CD45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66C-6CE8-4458-BCEE-D9289B5367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B2F-9E06-4788-AAE6-185282101D4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A1A-3507-4EA6-B908-AC84CCE2D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D97-5BA8-498F-B2CA-795C08FCD25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497-1AB5-418D-8A95-C70A59DBF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886-4422-48BA-8110-2D43EAF7C7D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44EC-4DC5-4940-B123-57A85DD3A4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AB2F-FC0B-457F-8E4B-013BCB639A6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1BEE-F168-41C2-9FB1-98705DCA73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824A-C312-4854-B2AB-7BA5328A3B6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6296-1AD5-4BC3-9EA9-94DB38D780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029B-4F18-4C70-BBE2-1C7C08F4186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C690-DFCE-4712-A4FA-5324141231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8E67-AA4A-4EA1-9D97-EE9CEE78B72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D79D-9079-4905-961A-9E80CFDD02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945A-C806-49A1-87BC-4590D5D6DE1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53FD-3DDF-48A3-8E6E-7342D6800B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37D0-AE6F-418F-97DB-718A3AABEB6B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A3D-5B61-47AB-8A3E-7EBF3C9230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FD9D-EFE6-4E26-B690-8A7AEDEF205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64C2-7084-4C05-AF1C-D4983978E2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D62C-DE68-47A1-AC1E-C71A8A89D78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0912-2607-4A15-9C99-84D77D1DCB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0491-5B30-4F87-A1B6-966CA616166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D7D4-F637-4A55-880B-588D5309BA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1A63-45C0-4799-94F5-BC5E5D05F31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2A96-E1CB-4F15-8D97-44B27B0AD2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FDB9-1445-4E09-A4EE-4363CD21603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C2E9-C094-4A22-8B09-4A8EA0E8AF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4775-B26E-483D-9032-51E1755C8C8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8D55-3B5F-4350-8304-08846E9DBB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4BAA-1451-4604-A544-9C068ECE6D5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CC87-8C7D-407F-A5E8-4F17AB80A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8A51-003E-4506-890B-73D1E0852A7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9DB4-CA29-412D-B314-0F74CD6562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9B9-AC91-402D-A3BA-DFBD5A3538A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8768-549A-419C-856E-1613B660F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CDC7-D024-423E-B95A-4F0D35F89B8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22A0-658B-4760-9551-10571F334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209-43BA-4446-9A2C-A1A8438259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B599-D869-4A56-8BDF-D7DA49FFB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F11-73AF-4302-833B-F9A9CEBD67F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0F20-9B40-4FEF-8BAB-D0B7219F2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FD45-31AF-4E8E-9132-21D031F7D1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F1B7-E5A3-48B0-94A9-355924B68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7D6F-6BA1-459B-8D58-CAAF64603A2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C426-B6A3-460C-B582-7F54A163C1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41FB-7D16-442E-8285-DCA32774522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8DE-A006-44C5-8C78-44CB8BDAF0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A6B-4FB9-4BF9-A012-0A13029E26F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8245-FF01-4085-AD5D-0F15E43933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789-AB3E-4BE5-BF94-61D47B8F3C4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307D-7C0F-444B-8E8A-83A149808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7B25-A3AE-41E3-A6BA-0A6A7FE882A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E8D7-9D77-4733-82A1-31587A14B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CC30-38D8-4410-A2BF-5C23AF9C609D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951E-ADB5-483C-AF67-0DBAD63D9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C105-3677-466A-8E7B-A1A5B329C13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99FA-0908-43A8-BB56-E5433E8071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B0B8-BD73-41D5-8C3B-FA5EC6F7A22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977A-0F6C-49BF-9EA5-F57AD06487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024E-6967-472E-BAE9-664588A14EE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7AA8-993E-42D9-9B75-8BCF933C37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8CCE-5FB6-4EE0-93C1-A429612073EA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73F0-D72A-4A97-9D81-E30BF3EC80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675B-FDD2-44E7-A551-3AFBA5A94D1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FAD6-DC63-46B7-BA4E-61FC00E94B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A11C-5754-481C-B8CA-485DB70CFB60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5595-0E8C-47A9-B284-95DFACDAF3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6F41-25F1-479A-A3F2-81CACEE0FD28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021F-6D94-4873-A751-3269BC0385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08DE9-A369-4280-A0CF-26E23C84B0C4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A5B8F2-01FE-45D3-841E-CDC6E58C2F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EF825-BFF1-4153-8856-ED82432E8B6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4AE56-1AC9-4FAD-9BCA-EA90301819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715125" y="0"/>
            <a:ext cx="24288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2. Paradygmaty uczenia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7B56B8-53CE-4456-AAB2-8A54663E6F8C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A36BFC-E899-4236-BEA6-3EBE2A634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929438" y="0"/>
            <a:ext cx="22145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3. Perceptron binarny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136F4-C259-4DFB-89C4-1A7DF28B998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484D7-5B73-44AB-9A76-BBD31BB620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929438" y="0"/>
            <a:ext cx="22145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3. Perceptron binarny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F8758-5899-41B9-A15E-0D15D0ADC839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74097-F639-46B4-A6F0-55EE0EAFE5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10D2B6-A7BC-4EF7-B6E4-3BC09C60E61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27D828-2FAB-4E5F-BDE5-96CCFEF938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715000" y="0"/>
            <a:ext cx="34290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4. Perceptron – dowód zbieżności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E51603-4E9D-4384-9EF2-B90EE3B79F3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F69881-69B1-492B-9287-AA31BCC6DB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000875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5. Perceptron ciągły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CFC46-352E-4347-95E1-49DBAA5DD8F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F38020-7205-4E6F-8417-10BBB8E492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143375" y="0"/>
            <a:ext cx="50006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1. Ograniczenia sieci jednowarstwowych i liniowych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550F36-6B1A-423F-83AD-F71C56CDBB2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9E8E49-C278-4894-A025-68FA6CA6D0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3929063" y="0"/>
            <a:ext cx="521493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2. Sieci wielowarstwowe – wsteczna propagacja błędu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22508-72F2-47BF-8019-31D58FC0594E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ABF5C1-7B0F-46E6-9256-95AA4BA6E3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429125" y="0"/>
            <a:ext cx="47148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3. Wyniki teoretyczne – sieci jednowarstwowe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286625" y="0"/>
            <a:ext cx="18573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3. Inne algorytmy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4FE2F-54AB-4D1E-B563-57DF408D3B11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E65EC-7ECF-4648-BDA2-E36156788B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929313" y="0"/>
            <a:ext cx="32146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1. Technika inspirowana naturą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929454" y="0"/>
            <a:ext cx="2214546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Przybliżanie funkcji</a:t>
            </a:r>
            <a:r>
              <a:rPr lang="pl-PL" baseline="0" dirty="0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572396" y="0"/>
            <a:ext cx="1571604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Klasyfikacja</a:t>
            </a:r>
            <a:r>
              <a:rPr lang="pl-PL" baseline="0" dirty="0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643702" y="0"/>
            <a:ext cx="2500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Neuron</a:t>
            </a:r>
            <a:r>
              <a:rPr lang="pl-PL" baseline="0" dirty="0" smtClean="0"/>
              <a:t> stochastyczny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500562" y="0"/>
            <a:ext cx="46434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Analogia</a:t>
            </a:r>
            <a:r>
              <a:rPr lang="pl-PL" baseline="0" dirty="0" smtClean="0"/>
              <a:t> z fizyką statystyczną – model </a:t>
            </a:r>
            <a:r>
              <a:rPr lang="pl-PL" baseline="0" dirty="0" err="1" smtClean="0"/>
              <a:t>Isinga</a:t>
            </a:r>
            <a:r>
              <a:rPr lang="pl-PL" baseline="0" dirty="0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143768" y="0"/>
            <a:ext cx="200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baseline="0" dirty="0" smtClean="0"/>
              <a:t>3. Model </a:t>
            </a:r>
            <a:r>
              <a:rPr lang="pl-PL" baseline="0" dirty="0" err="1" smtClean="0"/>
              <a:t>Hopfielda</a:t>
            </a:r>
            <a:r>
              <a:rPr lang="pl-PL" baseline="0" dirty="0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572132" y="0"/>
            <a:ext cx="35718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</a:t>
            </a:r>
            <a:r>
              <a:rPr lang="pl-PL" baseline="0" dirty="0" smtClean="0"/>
              <a:t> Inne reguły uczenia i modyfikacje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357950" y="0"/>
            <a:ext cx="2786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Maksymalna pojemność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572264" y="0"/>
            <a:ext cx="25717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Maszyna</a:t>
            </a:r>
            <a:r>
              <a:rPr lang="pl-PL" baseline="0" dirty="0" smtClean="0"/>
              <a:t> Boltzmanna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429256" y="0"/>
            <a:ext cx="3714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Układy</a:t>
            </a:r>
            <a:r>
              <a:rPr lang="pl-PL" baseline="0" dirty="0" smtClean="0"/>
              <a:t> oddziaływujących agentów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7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072066" y="0"/>
            <a:ext cx="40719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</a:t>
            </a:r>
            <a:r>
              <a:rPr lang="pl-PL" baseline="0" dirty="0" smtClean="0"/>
              <a:t> Uczenie bez nauczyciela metodą </a:t>
            </a:r>
            <a:r>
              <a:rPr lang="pl-PL" baseline="0" dirty="0" err="1" smtClean="0"/>
              <a:t>Hebba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42617-8C38-4D7F-854C-5274682C108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0D6CB-7CFC-4BFA-8B91-0AC4801F4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072188" y="0"/>
            <a:ext cx="30718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dirty="0"/>
              <a:t>Organizmy żywe a maszyny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7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429520" y="0"/>
            <a:ext cx="17144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Autoencoder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7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643702" y="0"/>
            <a:ext cx="2500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Kwantyzacja wektora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7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358082" y="0"/>
            <a:ext cx="1785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Sieć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Kohonena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214942" y="0"/>
            <a:ext cx="39290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AG a inne algorytmy optymalizacyjne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71514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Inspiracja biologiczna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858016" y="0"/>
            <a:ext cx="22859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Ogólny schemat</a:t>
            </a:r>
            <a:r>
              <a:rPr lang="pl-PL" baseline="0" dirty="0" smtClean="0"/>
              <a:t> AG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643834" y="0"/>
            <a:ext cx="15001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Prosty AG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643834" y="0"/>
            <a:ext cx="15001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5. Przykład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286512" y="0"/>
            <a:ext cx="28574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Funkcje testowe De </a:t>
            </a:r>
            <a:r>
              <a:rPr lang="pl-PL" dirty="0" err="1" smtClean="0"/>
              <a:t>Jonga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374BB-10E2-4B03-B3E5-BED7607B441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60EE8-02B9-421D-8BF5-973E57BF43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215188" y="0"/>
            <a:ext cx="19288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2</a:t>
            </a:r>
            <a:r>
              <a:rPr lang="pl-PL" dirty="0" smtClean="0"/>
              <a:t>. </a:t>
            </a:r>
            <a:r>
              <a:rPr lang="pl-PL" dirty="0"/>
              <a:t>Układ nerwowy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143636" y="0"/>
            <a:ext cx="3000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Inne podejścia teoretyczne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286644" y="0"/>
            <a:ext cx="18573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Reprezentacja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500826" y="0"/>
            <a:ext cx="26431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5. Miary efektywności AG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929454" y="0"/>
            <a:ext cx="22145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Operatory selekcji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643702" y="0"/>
            <a:ext cx="2500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Krzyżowanie i mutacja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071934" y="0"/>
            <a:ext cx="5072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Jak wybrać reprezentację i operatory</a:t>
            </a:r>
            <a:r>
              <a:rPr lang="pl-PL" baseline="0" dirty="0" smtClean="0"/>
              <a:t> genetyczne?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714876" y="0"/>
            <a:ext cx="44291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Binarne</a:t>
            </a:r>
            <a:r>
              <a:rPr lang="pl-PL" baseline="0" dirty="0" smtClean="0"/>
              <a:t> krzyżowanie i mutacja - przykład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3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786578" y="0"/>
            <a:ext cx="23574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5. Problemy z więzami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08" r:id="rId7"/>
    <p:sldLayoutId id="2147485009" r:id="rId8"/>
    <p:sldLayoutId id="2147485010" r:id="rId9"/>
    <p:sldLayoutId id="2147485011" r:id="rId10"/>
    <p:sldLayoutId id="21474850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929322" y="0"/>
            <a:ext cx="32146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Linowe zadanie transportowe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572264" y="0"/>
            <a:ext cx="25717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Rodzaje reprezentacji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EE0DD-3204-4381-A916-322692F35215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D0DB38-D808-4FA3-889A-DA0C7CC5BD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000750" y="0"/>
            <a:ext cx="31432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5. Aspekty filozoficzne i etyczne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643570" y="0"/>
            <a:ext cx="3500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Nieliniowe zadanie transportowe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072066" y="0"/>
            <a:ext cx="40719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Problem komiwojażera i reprezentacje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214810" y="0"/>
            <a:ext cx="4929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5. Krzyżowanie i mutacja w kodowaniu ścieżkowym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786710" y="0"/>
            <a:ext cx="13572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6. Przykład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714876" y="0"/>
            <a:ext cx="44291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Analiza wyników obrazowania medycznego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215074" y="0"/>
            <a:ext cx="29289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Wyznaczanie drogi robota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643702" y="0"/>
            <a:ext cx="2500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Zastosowania w fizyce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357950" y="0"/>
            <a:ext cx="2786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Projektowanie budynków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929454" y="0"/>
            <a:ext cx="22145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Podejście Michigan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429520" y="0"/>
            <a:ext cx="17144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Multiplekser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9A1CB2-ED57-4D61-B884-8043EA36D34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DFC86A-D23F-465D-A65D-E752E8F7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786688" y="0"/>
            <a:ext cx="13573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6. Historia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429520" y="0"/>
            <a:ext cx="17144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Podejście </a:t>
            </a:r>
            <a:r>
              <a:rPr lang="pl-PL" dirty="0" err="1" smtClean="0"/>
              <a:t>Pitt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2" r:id="rId9"/>
    <p:sldLayoutId id="2147485203" r:id="rId10"/>
    <p:sldLayoutId id="21474852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6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500958" y="0"/>
            <a:ext cx="16430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Porównanie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6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143636" y="0"/>
            <a:ext cx="3000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Twierdzenie o schematach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857884" y="0"/>
            <a:ext cx="32861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6. Kodowanie liczb rzeczywistych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8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572000" y="0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1. Sieci</a:t>
            </a:r>
            <a:r>
              <a:rPr lang="pl-PL" baseline="0" dirty="0" smtClean="0"/>
              <a:t> o radialnych funkcjach bazowych (</a:t>
            </a:r>
            <a:r>
              <a:rPr lang="pl-PL" baseline="0" dirty="0" err="1" smtClean="0"/>
              <a:t>RBF</a:t>
            </a:r>
            <a:r>
              <a:rPr lang="pl-PL" baseline="0" dirty="0" smtClean="0"/>
              <a:t>)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8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643702" y="0"/>
            <a:ext cx="2500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2. </a:t>
            </a:r>
            <a:r>
              <a:rPr lang="pl-PL" dirty="0" err="1" smtClean="0"/>
              <a:t>RBF</a:t>
            </a:r>
            <a:r>
              <a:rPr lang="pl-PL" baseline="0" dirty="0" smtClean="0"/>
              <a:t> – metody uczenia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8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643570" y="0"/>
            <a:ext cx="3500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3. </a:t>
            </a:r>
            <a:r>
              <a:rPr lang="pl-PL" dirty="0" err="1" smtClean="0"/>
              <a:t>RBF</a:t>
            </a:r>
            <a:r>
              <a:rPr lang="pl-PL" baseline="0" dirty="0" smtClean="0"/>
              <a:t> – właściwości i zastosowania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8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500694" y="0"/>
            <a:ext cx="36433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4. Maszyny</a:t>
            </a:r>
            <a:r>
              <a:rPr lang="pl-PL" baseline="0" dirty="0" smtClean="0"/>
              <a:t> wektorów nośnych (</a:t>
            </a:r>
            <a:r>
              <a:rPr lang="pl-PL" baseline="0" dirty="0" err="1" smtClean="0"/>
              <a:t>SVM</a:t>
            </a:r>
            <a:r>
              <a:rPr lang="pl-PL" baseline="0" dirty="0" smtClean="0"/>
              <a:t>)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8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072066" y="0"/>
            <a:ext cx="40719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5. </a:t>
            </a:r>
            <a:r>
              <a:rPr lang="pl-PL" dirty="0" err="1" smtClean="0"/>
              <a:t>SVM</a:t>
            </a:r>
            <a:r>
              <a:rPr lang="pl-PL" baseline="0" dirty="0" smtClean="0"/>
              <a:t> – metody uczenia i  zastosowania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429520" y="0"/>
            <a:ext cx="17144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5. Zastosowania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AE12F-D1D8-4B77-A28C-2DB773EE4167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AAB14-5A4C-4909-AEE5-855CA24CB6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143750" y="0"/>
            <a:ext cx="20002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3</a:t>
            </a:r>
            <a:r>
              <a:rPr lang="pl-PL" dirty="0" smtClean="0"/>
              <a:t>. </a:t>
            </a:r>
            <a:r>
              <a:rPr lang="pl-PL" dirty="0"/>
              <a:t>Teoria ewolucji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9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572264" y="0"/>
            <a:ext cx="25717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I. Algorytmy gradientowe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9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5429256" y="0"/>
            <a:ext cx="3714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II. Algorytmy globalne</a:t>
            </a:r>
            <a:r>
              <a:rPr lang="pl-PL" baseline="0" dirty="0" smtClean="0"/>
              <a:t> i heurystyczne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D6F5-EEC0-4266-ABF2-A19F55CC30C6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E165F9-CDB4-452C-AFD8-08B5EE098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19288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9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357950" y="0"/>
            <a:ext cx="2786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III. Dobór architektury sieci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6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</a:t>
            </a:r>
            <a:r>
              <a:rPr lang="pl-PL" dirty="0" smtClean="0"/>
              <a:t>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8B5DA4-F257-4573-B886-7044B0D389C2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2764FC-A7C7-4657-A199-F631FDA21C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1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786688" y="0"/>
            <a:ext cx="13573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7. Sylabus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2</a:t>
            </a:r>
            <a:endParaRPr lang="pl-P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3</a:t>
            </a:r>
            <a:endParaRPr lang="pl-P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4</a:t>
            </a:r>
            <a:endParaRPr lang="pl-P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5</a:t>
            </a:r>
            <a:endParaRPr lang="pl-P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579F5-66DA-43D3-82E6-CD4E0B506A0F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EF2D5-D314-484B-B3F1-441AF6DA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4288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/>
              <a:t>Algorytmy</a:t>
            </a:r>
            <a:r>
              <a:rPr lang="pl-PL" baseline="0" dirty="0" smtClean="0"/>
              <a:t> genetyczne 6</a:t>
            </a:r>
            <a:endParaRPr lang="pl-P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7FAF4-B89F-441A-91A6-1B9FDC113E03}" type="datetime1">
              <a:rPr lang="pl-PL"/>
              <a:pPr>
                <a:defRPr/>
              </a:pPr>
              <a:t>2017-10-05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9EA449-5F11-40EB-9DFD-289829AB5F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0" y="0"/>
            <a:ext cx="2143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Sieci neuronowe 2</a:t>
            </a:r>
            <a:endParaRPr lang="en-GB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6072188" y="0"/>
            <a:ext cx="30718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1. Modele sieci neuronowych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kozl.home.amu.edu.pl" TargetMode="External"/><Relationship Id="rId2" Type="http://schemas.openxmlformats.org/officeDocument/2006/relationships/hyperlink" Target="mailto:kozl@amu.edu.p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kozl.home.amu.edu.p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4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539552" y="6206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dirty="0" smtClean="0"/>
              <a:t>Statystyka medyczna</a:t>
            </a:r>
            <a:endParaRPr lang="en-GB" dirty="0" smtClean="0"/>
          </a:p>
        </p:txBody>
      </p:sp>
      <p:sp>
        <p:nvSpPr>
          <p:cNvPr id="35843" name="pole tekstowe 3"/>
          <p:cNvSpPr txBox="1">
            <a:spLocks noChangeArrowheads="1"/>
          </p:cNvSpPr>
          <p:nvPr/>
        </p:nvSpPr>
        <p:spPr bwMode="auto">
          <a:xfrm>
            <a:off x="3000375" y="2714625"/>
            <a:ext cx="5000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/>
              <a:t>Piotr Kozłowski</a:t>
            </a:r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000" dirty="0"/>
              <a:t>e-mail: </a:t>
            </a:r>
            <a:r>
              <a:rPr lang="pl-PL" sz="2000" dirty="0" err="1">
                <a:hlinkClick r:id="rId2"/>
              </a:rPr>
              <a:t>kozl@amu.edu.pl</a:t>
            </a:r>
            <a:endParaRPr lang="pl-PL" sz="2000" dirty="0"/>
          </a:p>
          <a:p>
            <a:r>
              <a:rPr lang="pl-PL" sz="2000" dirty="0"/>
              <a:t>www: </a:t>
            </a:r>
            <a:r>
              <a:rPr lang="pl-PL" sz="2000" dirty="0" smtClean="0">
                <a:hlinkClick r:id="rId3" action="ppaction://hlinkfile"/>
              </a:rPr>
              <a:t>kozl.</a:t>
            </a:r>
            <a:r>
              <a:rPr lang="pl-PL" sz="2000" dirty="0" smtClean="0">
                <a:hlinkClick r:id="rId3" action="ppaction://hlinkfile"/>
              </a:rPr>
              <a:t>home.amu.edu.pl</a:t>
            </a:r>
            <a:endParaRPr lang="pl-PL" sz="2000" dirty="0"/>
          </a:p>
          <a:p>
            <a:endParaRPr lang="en-GB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24325-854E-4718-89C6-2A4F65ED174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wykresy słupkowe - zmienne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dyskretne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081422" cy="53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548680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wykresy kołowe - wszystkie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184"/>
            <a:ext cx="3739514" cy="28046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936437" cy="29523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60" y="3789820"/>
            <a:ext cx="4178960" cy="299098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504" y="42930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nominalna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20072" y="4766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porządkowa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553200" y="466242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ilorazowa</a:t>
            </a:r>
            <a:endParaRPr lang="pl-PL" dirty="0"/>
          </a:p>
        </p:txBody>
      </p:sp>
      <p:cxnSp>
        <p:nvCxnSpPr>
          <p:cNvPr id="11" name="Łącznik prosty ze strzałką 10"/>
          <p:cNvCxnSpPr>
            <a:stCxn id="7" idx="0"/>
          </p:cNvCxnSpPr>
          <p:nvPr/>
        </p:nvCxnSpPr>
        <p:spPr>
          <a:xfrm flipV="1">
            <a:off x="732034" y="3284984"/>
            <a:ext cx="52117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5724128" y="4828112"/>
            <a:ext cx="862497" cy="20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łamany 16"/>
          <p:cNvCxnSpPr>
            <a:stCxn id="8" idx="3"/>
            <a:endCxn id="5" idx="0"/>
          </p:cNvCxnSpPr>
          <p:nvPr/>
        </p:nvCxnSpPr>
        <p:spPr>
          <a:xfrm>
            <a:off x="6648668" y="661338"/>
            <a:ext cx="251591" cy="3193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476672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Diagram łodyga liście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0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48680"/>
            <a:ext cx="213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Wykres rozrzutu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54868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Statystyka opisowa</a:t>
            </a:r>
            <a:endParaRPr lang="pl-PL" sz="2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268760"/>
            <a:ext cx="76279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Miary położenia</a:t>
            </a:r>
          </a:p>
          <a:p>
            <a:endParaRPr lang="pl-PL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Średnia arytmetyczna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Mediana – wartość środkowa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Moda – wartość najczęściej występująca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err="1" smtClean="0"/>
              <a:t>Kwartyle</a:t>
            </a:r>
            <a:r>
              <a:rPr lang="pl-PL" dirty="0" smtClean="0"/>
              <a:t> (Q</a:t>
            </a:r>
            <a:r>
              <a:rPr lang="pl-PL" baseline="-25000" dirty="0"/>
              <a:t>1</a:t>
            </a:r>
            <a:r>
              <a:rPr lang="pl-PL" dirty="0" smtClean="0"/>
              <a:t> – dolny </a:t>
            </a:r>
            <a:r>
              <a:rPr lang="pl-PL" dirty="0" err="1" smtClean="0"/>
              <a:t>kwartyl</a:t>
            </a:r>
            <a:r>
              <a:rPr lang="pl-PL" dirty="0" smtClean="0"/>
              <a:t> i Q</a:t>
            </a:r>
            <a:r>
              <a:rPr lang="pl-PL" baseline="-25000" dirty="0"/>
              <a:t>3</a:t>
            </a:r>
            <a:r>
              <a:rPr lang="pl-PL" dirty="0" smtClean="0"/>
              <a:t> – górny </a:t>
            </a:r>
            <a:r>
              <a:rPr lang="pl-PL" dirty="0" err="1" smtClean="0"/>
              <a:t>kwartyl</a:t>
            </a:r>
            <a:r>
              <a:rPr lang="pl-PL" dirty="0" smtClean="0"/>
              <a:t>, </a:t>
            </a:r>
            <a:r>
              <a:rPr lang="pl-PL" dirty="0" err="1" smtClean="0"/>
              <a:t>percentyle</a:t>
            </a:r>
            <a:r>
              <a:rPr lang="pl-PL" dirty="0" smtClean="0"/>
              <a:t> (</a:t>
            </a:r>
            <a:r>
              <a:rPr lang="pl-PL" dirty="0" err="1" smtClean="0"/>
              <a:t>centyle</a:t>
            </a:r>
            <a:r>
              <a:rPr lang="pl-PL" dirty="0" smtClean="0"/>
              <a:t>)) 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82272"/>
              </p:ext>
            </p:extLst>
          </p:nvPr>
        </p:nvGraphicFramePr>
        <p:xfrm>
          <a:off x="3563888" y="1844824"/>
          <a:ext cx="1080120" cy="6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60" name="Equation" r:id="rId3" imgW="711000" imgH="431640" progId="Equation.DSMT4">
                  <p:embed/>
                </p:oleObj>
              </mc:Choice>
              <mc:Fallback>
                <p:oleObj name="Equation" r:id="rId3" imgW="71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1844824"/>
                        <a:ext cx="1080120" cy="65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539552" y="5517232"/>
            <a:ext cx="75608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70581" y="83671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Miary rozrzutu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83568" y="1628800"/>
            <a:ext cx="31021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Wariancja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Odchylenie standardowe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Odchylenie ćwiartkowe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Współczynnik zmienności</a:t>
            </a:r>
          </a:p>
        </p:txBody>
      </p:sp>
      <p:graphicFrame>
        <p:nvGraphicFramePr>
          <p:cNvPr id="30" name="Obi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09460"/>
              </p:ext>
            </p:extLst>
          </p:nvPr>
        </p:nvGraphicFramePr>
        <p:xfrm>
          <a:off x="3131840" y="1844824"/>
          <a:ext cx="196963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83" name="Equation" r:id="rId3" imgW="1180800" imgH="431640" progId="Equation.DSMT4">
                  <p:embed/>
                </p:oleObj>
              </mc:Choice>
              <mc:Fallback>
                <p:oleObj name="Equation" r:id="rId3" imgW="1180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1844824"/>
                        <a:ext cx="1969631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i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83544"/>
              </p:ext>
            </p:extLst>
          </p:nvPr>
        </p:nvGraphicFramePr>
        <p:xfrm>
          <a:off x="3923927" y="2815936"/>
          <a:ext cx="1217377" cy="54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84" name="Equation" r:id="rId5" imgW="571320" imgH="253800" progId="Equation.DSMT4">
                  <p:embed/>
                </p:oleObj>
              </mc:Choice>
              <mc:Fallback>
                <p:oleObj name="Equation" r:id="rId5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7" y="2815936"/>
                        <a:ext cx="1217377" cy="541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i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92252"/>
              </p:ext>
            </p:extLst>
          </p:nvPr>
        </p:nvGraphicFramePr>
        <p:xfrm>
          <a:off x="3759199" y="3608388"/>
          <a:ext cx="1700726" cy="68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85"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9199" y="3608388"/>
                        <a:ext cx="1700726" cy="6847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i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72776"/>
              </p:ext>
            </p:extLst>
          </p:nvPr>
        </p:nvGraphicFramePr>
        <p:xfrm>
          <a:off x="4234695" y="4651419"/>
          <a:ext cx="866775" cy="8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86" name="Equation" r:id="rId9" imgW="419040" imgH="393480" progId="Equation.DSMT4">
                  <p:embed/>
                </p:oleObj>
              </mc:Choice>
              <mc:Fallback>
                <p:oleObj name="Equation" r:id="rId9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4695" y="4651419"/>
                        <a:ext cx="866775" cy="8142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i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79996"/>
              </p:ext>
            </p:extLst>
          </p:nvPr>
        </p:nvGraphicFramePr>
        <p:xfrm>
          <a:off x="5796136" y="4651419"/>
          <a:ext cx="1080120" cy="81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87" name="Equation" r:id="rId11" imgW="520560" imgH="393480" progId="Equation.DSMT4">
                  <p:embed/>
                </p:oleObj>
              </mc:Choice>
              <mc:Fallback>
                <p:oleObj name="Equation" r:id="rId11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6136" y="4651419"/>
                        <a:ext cx="1080120" cy="8166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4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70581" y="83671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Miary rozrzutu - przykład</a:t>
            </a:r>
            <a:endParaRPr lang="pl-PL" b="1" dirty="0"/>
          </a:p>
        </p:txBody>
      </p:sp>
      <p:graphicFrame>
        <p:nvGraphicFramePr>
          <p:cNvPr id="30" name="Obi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0282"/>
              </p:ext>
            </p:extLst>
          </p:nvPr>
        </p:nvGraphicFramePr>
        <p:xfrm>
          <a:off x="1528225" y="3178038"/>
          <a:ext cx="20558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875" name="Equation" r:id="rId3" imgW="1231560" imgH="482400" progId="Equation.DSMT4">
                  <p:embed/>
                </p:oleObj>
              </mc:Choice>
              <mc:Fallback>
                <p:oleObj name="Equation" r:id="rId3" imgW="1231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8225" y="3178038"/>
                        <a:ext cx="2055812" cy="804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i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84833"/>
              </p:ext>
            </p:extLst>
          </p:nvPr>
        </p:nvGraphicFramePr>
        <p:xfrm>
          <a:off x="6798857" y="3168657"/>
          <a:ext cx="866775" cy="8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876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8857" y="3168657"/>
                        <a:ext cx="866775" cy="8142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65425"/>
              </p:ext>
            </p:extLst>
          </p:nvPr>
        </p:nvGraphicFramePr>
        <p:xfrm>
          <a:off x="2122260" y="1456502"/>
          <a:ext cx="52748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285"/>
                <a:gridCol w="1783864"/>
                <a:gridCol w="1732707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Mężczyźni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Kobiety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Wzrost [cm]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175</a:t>
                      </a:r>
                      <a:r>
                        <a:rPr lang="pl-PL" baseline="0" dirty="0" smtClean="0"/>
                        <a:t>   S=15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165   S=14 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Masa [kg]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75     S=10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55     S=9    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05715"/>
              </p:ext>
            </p:extLst>
          </p:nvPr>
        </p:nvGraphicFramePr>
        <p:xfrm>
          <a:off x="1677170" y="4437112"/>
          <a:ext cx="61650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012"/>
                <a:gridCol w="2084907"/>
                <a:gridCol w="2025117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Mężczyźni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Kobiety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Wzrost [cm]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175</a:t>
                      </a:r>
                      <a:r>
                        <a:rPr lang="pl-PL" baseline="0" dirty="0" smtClean="0"/>
                        <a:t>    V=0.0857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165     V=0.0848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Masa [kg]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75      </a:t>
                      </a:r>
                      <a:r>
                        <a:rPr lang="pl-PL" baseline="0" dirty="0" smtClean="0"/>
                        <a:t>V=0.13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55       V=0.16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94032" y="68081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Miary symetrii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611560" y="1196752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kurtoza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K&gt;0 - bardziej smukła niż normalny (rozkład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leptokurtyczny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K&lt;0 mniej smukła niż normalny (rozkład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platokurtyczny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1" y="3113623"/>
            <a:ext cx="5335215" cy="3455187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56043"/>
              </p:ext>
            </p:extLst>
          </p:nvPr>
        </p:nvGraphicFramePr>
        <p:xfrm>
          <a:off x="2430419" y="1926182"/>
          <a:ext cx="24339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50" name="Equation" r:id="rId4" imgW="1409400" imgH="609480" progId="Equation.DSMT4">
                  <p:embed/>
                </p:oleObj>
              </mc:Choice>
              <mc:Fallback>
                <p:oleObj name="Equation" r:id="rId4" imgW="1409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0419" y="1926182"/>
                        <a:ext cx="2433937" cy="1052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90872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skośność</a:t>
            </a:r>
            <a:r>
              <a:rPr lang="pl-PL" dirty="0" smtClean="0"/>
              <a:t> </a:t>
            </a:r>
            <a:r>
              <a:rPr lang="pl-PL" dirty="0"/>
              <a:t>(współczynnik symetrii) As&gt;0 - mediana i moda na lewo od średniej (symetria prawostronna - </a:t>
            </a:r>
            <a:r>
              <a:rPr lang="pl-PL" dirty="0" smtClean="0"/>
              <a:t>Mo&lt;Me&lt;średnia </a:t>
            </a:r>
            <a:r>
              <a:rPr lang="pl-PL" dirty="0"/>
              <a:t>), As&lt;0  symetria lewostronna - Mo&gt;Me&gt; </a:t>
            </a:r>
            <a:r>
              <a:rPr lang="pl-PL" dirty="0" smtClean="0"/>
              <a:t>średnia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58609"/>
              </p:ext>
            </p:extLst>
          </p:nvPr>
        </p:nvGraphicFramePr>
        <p:xfrm>
          <a:off x="539552" y="2276872"/>
          <a:ext cx="245687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566" name="Equation" r:id="rId3" imgW="1205977" imgH="634725" progId="Equation.DSMT4">
                  <p:embed/>
                </p:oleObj>
              </mc:Choice>
              <mc:Fallback>
                <p:oleObj name="Equation" r:id="rId3" imgW="1205977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76872"/>
                        <a:ext cx="2456870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3067"/>
              </p:ext>
            </p:extLst>
          </p:nvPr>
        </p:nvGraphicFramePr>
        <p:xfrm>
          <a:off x="4139952" y="2562113"/>
          <a:ext cx="3735909" cy="98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567" name="Equation" r:id="rId5" imgW="1625600" imgH="431800" progId="Equation.DSMT4">
                  <p:embed/>
                </p:oleObj>
              </mc:Choice>
              <mc:Fallback>
                <p:oleObj name="Equation" r:id="rId5" imgW="1625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562113"/>
                        <a:ext cx="3735909" cy="983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32270"/>
            <a:ext cx="3765055" cy="18472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1" y="4332270"/>
            <a:ext cx="3470834" cy="18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692696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Graficzna prezentacja statystyk – wykres ramka-wąsy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2808312" cy="48350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4" y="1623257"/>
            <a:ext cx="5600735" cy="47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1"/>
          <p:cNvSpPr txBox="1">
            <a:spLocks noChangeArrowheads="1"/>
          </p:cNvSpPr>
          <p:nvPr/>
        </p:nvSpPr>
        <p:spPr bwMode="auto">
          <a:xfrm>
            <a:off x="857250" y="857250"/>
            <a:ext cx="5894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/>
              <a:t>Zaliczenie</a:t>
            </a:r>
            <a:r>
              <a:rPr lang="pl-PL" dirty="0"/>
              <a:t>:</a:t>
            </a:r>
          </a:p>
          <a:p>
            <a:endParaRPr lang="pl-PL" dirty="0"/>
          </a:p>
          <a:p>
            <a:pPr>
              <a:buFont typeface="Arial" charset="0"/>
              <a:buChar char="•"/>
            </a:pPr>
            <a:r>
              <a:rPr lang="pl-PL" dirty="0" smtClean="0"/>
              <a:t> obecność </a:t>
            </a:r>
            <a:r>
              <a:rPr lang="pl-PL" dirty="0"/>
              <a:t>na </a:t>
            </a:r>
            <a:r>
              <a:rPr lang="pl-PL" dirty="0" smtClean="0"/>
              <a:t>ćwiczeniach – możliwe są 2 nieobecności</a:t>
            </a:r>
          </a:p>
          <a:p>
            <a:pPr>
              <a:buFont typeface="Arial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praktyczne kolokwium typu otwarta książka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AC96A-3EF2-40AC-8E31-6A8D1A1767C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250" y="2636912"/>
            <a:ext cx="381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Materiały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r>
              <a:rPr lang="pl-PL" dirty="0" smtClean="0"/>
              <a:t>Strona www: </a:t>
            </a:r>
            <a:r>
              <a:rPr lang="pl-PL" dirty="0" smtClean="0">
                <a:hlinkClick r:id="rId2" action="ppaction://hlinkfile"/>
              </a:rPr>
              <a:t>kozl.home.amu.edu.pl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260648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Zdarzenia i ich prawdopodobieństwo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5137" y="893030"/>
            <a:ext cx="717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Prawdopodobieństwo zdarzenia A w przypadku, gdy wszystkie zdarzenia elementarne są </a:t>
            </a:r>
            <a:r>
              <a:rPr lang="pl-PL" sz="1400" dirty="0" err="1" smtClean="0"/>
              <a:t>równoprawodpodobne</a:t>
            </a:r>
            <a:r>
              <a:rPr lang="pl-PL" sz="1400" dirty="0" smtClean="0"/>
              <a:t>:</a:t>
            </a:r>
            <a:endParaRPr lang="pl-PL" sz="1400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37890"/>
              </p:ext>
            </p:extLst>
          </p:nvPr>
        </p:nvGraphicFramePr>
        <p:xfrm>
          <a:off x="611560" y="1772816"/>
          <a:ext cx="12961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966" name="Equation" r:id="rId3" imgW="838080" imgH="419040" progId="Equation.DSMT4">
                  <p:embed/>
                </p:oleObj>
              </mc:Choice>
              <mc:Fallback>
                <p:oleObj name="Equation" r:id="rId3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1296144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627784" y="1770620"/>
            <a:ext cx="5849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n</a:t>
            </a:r>
            <a:r>
              <a:rPr lang="pl-PL" sz="1600" dirty="0" smtClean="0"/>
              <a:t>(A) – ilość zdarzeń elementarnych sprzyjających zdarzeniu A</a:t>
            </a:r>
          </a:p>
          <a:p>
            <a:r>
              <a:rPr lang="pl-PL" sz="1600" dirty="0"/>
              <a:t>n</a:t>
            </a:r>
            <a:r>
              <a:rPr lang="pl-PL" sz="1600" dirty="0" smtClean="0"/>
              <a:t>(</a:t>
            </a:r>
            <a:r>
              <a:rPr lang="el-GR" sz="1600" dirty="0" smtClean="0"/>
              <a:t>Ω</a:t>
            </a:r>
            <a:r>
              <a:rPr lang="pl-PL" sz="1600" dirty="0" smtClean="0"/>
              <a:t>) – ilość wszystkich zdarzeń elementarnych</a:t>
            </a:r>
            <a:endParaRPr lang="pl-PL" sz="1600" dirty="0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64133"/>
              </p:ext>
            </p:extLst>
          </p:nvPr>
        </p:nvGraphicFramePr>
        <p:xfrm>
          <a:off x="610943" y="3222333"/>
          <a:ext cx="1960631" cy="32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967" name="Equation" r:id="rId5" imgW="1231560" imgH="203040" progId="Equation.DSMT4">
                  <p:embed/>
                </p:oleObj>
              </mc:Choice>
              <mc:Fallback>
                <p:oleObj name="Equation" r:id="rId5" imgW="1231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943" y="3222333"/>
                        <a:ext cx="1960631" cy="3234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3124262" y="3214758"/>
            <a:ext cx="287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Zdarzenia A i B są niezależne</a:t>
            </a:r>
            <a:endParaRPr lang="pl-PL" sz="1600" dirty="0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80545"/>
              </p:ext>
            </p:extLst>
          </p:nvPr>
        </p:nvGraphicFramePr>
        <p:xfrm>
          <a:off x="502301" y="4412676"/>
          <a:ext cx="3879509" cy="35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968" name="Equation" r:id="rId7" imgW="2247840" imgH="203040" progId="Equation.DSMT4">
                  <p:embed/>
                </p:oleObj>
              </mc:Choice>
              <mc:Fallback>
                <p:oleObj name="Equation" r:id="rId7" imgW="2247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301" y="4412676"/>
                        <a:ext cx="3879509" cy="3506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932040" y="4412676"/>
            <a:ext cx="347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Prawdopodobieństwo sumy zdarzeń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828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5768"/>
            <a:ext cx="5667908" cy="425093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26064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Rozkład prawdopodobieństwa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5136" y="893030"/>
            <a:ext cx="7103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Zmienne dyskretne </a:t>
            </a:r>
            <a:r>
              <a:rPr lang="pl-PL" sz="1200" dirty="0" smtClean="0">
                <a:sym typeface="Wingdings" panose="05000000000000000000" pitchFamily="2" charset="2"/>
              </a:rPr>
              <a:t> prawdopodobieństwo wystąpienia każdej wartości P(x</a:t>
            </a:r>
            <a:r>
              <a:rPr lang="pl-PL" sz="1200" baseline="-25000" dirty="0" smtClean="0">
                <a:sym typeface="Wingdings" panose="05000000000000000000" pitchFamily="2" charset="2"/>
              </a:rPr>
              <a:t>i</a:t>
            </a:r>
            <a:r>
              <a:rPr lang="pl-PL" sz="1200" dirty="0" smtClean="0">
                <a:sym typeface="Wingdings" panose="05000000000000000000" pitchFamily="2" charset="2"/>
              </a:rPr>
              <a:t>), lub dystrybuanta F(</a:t>
            </a:r>
            <a:r>
              <a:rPr lang="pl-PL" sz="1200" dirty="0">
                <a:sym typeface="Wingdings" panose="05000000000000000000" pitchFamily="2" charset="2"/>
              </a:rPr>
              <a:t>x</a:t>
            </a:r>
            <a:r>
              <a:rPr lang="pl-PL" sz="1200" baseline="-25000" dirty="0">
                <a:sym typeface="Wingdings" panose="05000000000000000000" pitchFamily="2" charset="2"/>
              </a:rPr>
              <a:t>i</a:t>
            </a:r>
            <a:r>
              <a:rPr lang="pl-PL" sz="1200" dirty="0" smtClean="0">
                <a:sym typeface="Wingdings" panose="05000000000000000000" pitchFamily="2" charset="2"/>
              </a:rPr>
              <a:t>)</a:t>
            </a:r>
          </a:p>
          <a:p>
            <a:endParaRPr lang="pl-PL" sz="1200" dirty="0" smtClean="0">
              <a:sym typeface="Wingdings" panose="05000000000000000000" pitchFamily="2" charset="2"/>
            </a:endParaRPr>
          </a:p>
          <a:p>
            <a:r>
              <a:rPr lang="pl-PL" sz="1200" b="1" dirty="0" smtClean="0">
                <a:sym typeface="Wingdings" panose="05000000000000000000" pitchFamily="2" charset="2"/>
              </a:rPr>
              <a:t>Zmienne ciągłe </a:t>
            </a:r>
            <a:r>
              <a:rPr lang="pl-PL" sz="1200" dirty="0" smtClean="0">
                <a:sym typeface="Wingdings" panose="05000000000000000000" pitchFamily="2" charset="2"/>
              </a:rPr>
              <a:t> gęstość prawdopodobieństwa g(x) lub dystrybuanta F(x)</a:t>
            </a:r>
            <a:endParaRPr lang="pl-PL" sz="1200" dirty="0" smtClean="0"/>
          </a:p>
          <a:p>
            <a:endParaRPr lang="pl-PL" sz="1200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28983"/>
              </p:ext>
            </p:extLst>
          </p:nvPr>
        </p:nvGraphicFramePr>
        <p:xfrm>
          <a:off x="539552" y="1995007"/>
          <a:ext cx="2274315" cy="73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435" name="Equation" r:id="rId4" imgW="1460160" imgH="469800" progId="Equation.DSMT4">
                  <p:embed/>
                </p:oleObj>
              </mc:Choice>
              <mc:Fallback>
                <p:oleObj name="Equation" r:id="rId4" imgW="1460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95007"/>
                        <a:ext cx="2274315" cy="731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76409" y="3717032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Histogram można uważać za przybliżenie gęstości prawdopodobieństwa.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587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611560" y="404664"/>
            <a:ext cx="43742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Rodzaje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rozkładów prawdopodobieństwa: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Symetryczny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Asymetryczny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kształcie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multimodalny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107504" y="260648"/>
                <a:ext cx="7344816" cy="287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Rozkład normalny</a:t>
                </a:r>
              </a:p>
              <a:p>
                <a:pPr marL="228600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Definicja:  </a:t>
                </a:r>
                <a14:m>
                  <m:oMath xmlns:m="http://schemas.openxmlformats.org/officeDocument/2006/math"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l-PL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l-PL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l-PL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właściwości: wartość średnia, wariancja, odchylenie standardowe</a:t>
                </a:r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standaryzacja </a:t>
                </a:r>
                <a14:m>
                  <m:oMath xmlns:m="http://schemas.openxmlformats.org/officeDocument/2006/math"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pl-PL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kwartyle</a:t>
                </a: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inne dla N(0,1) Q</a:t>
                </a:r>
                <a:r>
                  <a:rPr lang="pl-PL" sz="16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=-0.67, Q</a:t>
                </a:r>
                <a:r>
                  <a:rPr lang="pl-PL" sz="16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=0.67 </a:t>
                </a:r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±σ → 68%</a:t>
                </a:r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±2σ → 95%</a:t>
                </a:r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 indent="-2286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±3σ → 99%</a:t>
                </a:r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-2286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pl-P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przedział ufności, poziom istotności, wartości krytyczne</a:t>
                </a:r>
                <a:endParaRPr lang="pl-P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7344816" cy="2874569"/>
              </a:xfrm>
              <a:prstGeom prst="rect">
                <a:avLst/>
              </a:prstGeom>
              <a:blipFill rotWithShape="0">
                <a:blip r:embed="rId2"/>
                <a:stretch>
                  <a:fillRect l="-748" t="-637" b="-12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15815"/>
              </p:ext>
            </p:extLst>
          </p:nvPr>
        </p:nvGraphicFramePr>
        <p:xfrm>
          <a:off x="971600" y="3284984"/>
          <a:ext cx="5472608" cy="31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6961813" y="4293096"/>
                <a:ext cx="546945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σ </a:t>
                </a:r>
                <a:r>
                  <a:rPr lang="pl-PL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=1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pl-PL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endParaRPr lang="pl-PL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13" y="4293096"/>
                <a:ext cx="546945" cy="658642"/>
              </a:xfrm>
              <a:prstGeom prst="rect">
                <a:avLst/>
              </a:prstGeom>
              <a:blipFill rotWithShape="0">
                <a:blip r:embed="rId4"/>
                <a:stretch>
                  <a:fillRect l="-5556" r="-4444" b="-92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2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47667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Centralne twierdzenie graniczne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179512" y="1005314"/>
                <a:ext cx="7200800" cy="1228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Jeśli będziemy brali średnie n-elementowych próbek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l-PL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z dowolnej populacji (o dowolnym rozkładzie prawd.) to dla dużych próbek (n</a:t>
                </a:r>
                <a:r>
                  <a:rPr lang="pl-PL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∞) </a:t>
                </a:r>
                <a:r>
                  <a:rPr lang="pl-PL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będą one w przybliżeniu miały rozkład normalny, którego średnia to średnia populacji </a:t>
                </a: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pl-PL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 odchylenie standardowe to </a:t>
                </a:r>
                <a14:m>
                  <m:oMath xmlns:m="http://schemas.openxmlformats.org/officeDocument/2006/math">
                    <m:r>
                      <a:rPr lang="pl-P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rad>
                  </m:oMath>
                </a14:m>
                <a:endParaRPr lang="pl-PL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05314"/>
                <a:ext cx="7200800" cy="1228093"/>
              </a:xfrm>
              <a:prstGeom prst="rect">
                <a:avLst/>
              </a:prstGeom>
              <a:blipFill rotWithShape="0">
                <a:blip r:embed="rId3"/>
                <a:stretch>
                  <a:fillRect r="-846" b="-39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47176"/>
              </p:ext>
            </p:extLst>
          </p:nvPr>
        </p:nvGraphicFramePr>
        <p:xfrm>
          <a:off x="466865" y="3400024"/>
          <a:ext cx="911091" cy="468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56"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865" y="3400024"/>
                        <a:ext cx="911091" cy="4685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846249" y="344963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błąd standardowy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25699"/>
              </p:ext>
            </p:extLst>
          </p:nvPr>
        </p:nvGraphicFramePr>
        <p:xfrm>
          <a:off x="5384800" y="3251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57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4800" y="3251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08984"/>
              </p:ext>
            </p:extLst>
          </p:nvPr>
        </p:nvGraphicFramePr>
        <p:xfrm>
          <a:off x="467544" y="2310331"/>
          <a:ext cx="4673601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58" name="Equation" r:id="rId8" imgW="2590560" imgH="482400" progId="Equation.DSMT4">
                  <p:embed/>
                </p:oleObj>
              </mc:Choice>
              <mc:Fallback>
                <p:oleObj name="Equation" r:id="rId8" imgW="2590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2310331"/>
                        <a:ext cx="4673601" cy="89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1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Przedział ufności średniej z populacji (rozkład normalny)</a:t>
            </a:r>
            <a:endParaRPr lang="pl-PL" b="1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60442"/>
              </p:ext>
            </p:extLst>
          </p:nvPr>
        </p:nvGraphicFramePr>
        <p:xfrm>
          <a:off x="899592" y="876373"/>
          <a:ext cx="6552728" cy="341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3106"/>
              </p:ext>
            </p:extLst>
          </p:nvPr>
        </p:nvGraphicFramePr>
        <p:xfrm>
          <a:off x="792163" y="4395788"/>
          <a:ext cx="696595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459" name="Equation" r:id="rId4" imgW="3530520" imgH="888840" progId="Equation.DSMT4">
                  <p:embed/>
                </p:oleObj>
              </mc:Choice>
              <mc:Fallback>
                <p:oleObj name="Equation" r:id="rId4" imgW="35305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163" y="4395788"/>
                        <a:ext cx="6965950" cy="1754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0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Przedział ufności średniej z populacji (rozkład t-Studenta)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696744" cy="4136225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56446"/>
              </p:ext>
            </p:extLst>
          </p:nvPr>
        </p:nvGraphicFramePr>
        <p:xfrm>
          <a:off x="2027622" y="4953011"/>
          <a:ext cx="45847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72" name="Equation" r:id="rId4" imgW="2323800" imgH="736560" progId="Equation.DSMT4">
                  <p:embed/>
                </p:oleObj>
              </mc:Choice>
              <mc:Fallback>
                <p:oleObj name="Equation" r:id="rId4" imgW="2323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7622" y="4953011"/>
                        <a:ext cx="4584700" cy="145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300192" y="246348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k=n-1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34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1331640" y="908720"/>
            <a:ext cx="6696744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Dwa sformułowania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przedziale ufności z prawdopodobieństwem 1-α znajduje się średnia z populacji. </a:t>
            </a: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(1-α)*100% przedziałów ufności utworzonych dla losowo wybranych próbek znajduje się średnia z populacji.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229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Testowanie hipotez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060648"/>
            <a:ext cx="537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: hipoteza zerowa – wyjściowa</a:t>
            </a:r>
          </a:p>
          <a:p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</a:t>
            </a:r>
            <a:r>
              <a:rPr lang="pl-PL" dirty="0"/>
              <a:t>hipoteza </a:t>
            </a:r>
            <a:r>
              <a:rPr lang="pl-PL" dirty="0" smtClean="0"/>
              <a:t>alternatywna </a:t>
            </a:r>
            <a:r>
              <a:rPr lang="pl-PL" dirty="0"/>
              <a:t>– </a:t>
            </a:r>
            <a:r>
              <a:rPr lang="pl-PL" dirty="0" smtClean="0"/>
              <a:t>to co chcemy wykazać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803"/>
              </p:ext>
            </p:extLst>
          </p:nvPr>
        </p:nvGraphicFramePr>
        <p:xfrm>
          <a:off x="683568" y="2040039"/>
          <a:ext cx="6696744" cy="196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70329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</a:t>
                      </a:r>
                      <a:r>
                        <a:rPr lang="pl-PL" baseline="-25000" dirty="0" smtClean="0"/>
                        <a:t>0</a:t>
                      </a:r>
                      <a:r>
                        <a:rPr lang="pl-PL" baseline="0" dirty="0" smtClean="0"/>
                        <a:t> prawdziwa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H</a:t>
                      </a:r>
                      <a:r>
                        <a:rPr lang="pl-PL" baseline="-25000" dirty="0" smtClean="0"/>
                        <a:t>1</a:t>
                      </a:r>
                      <a:r>
                        <a:rPr lang="pl-PL" baseline="0" dirty="0" smtClean="0"/>
                        <a:t> prawdziwa</a:t>
                      </a:r>
                      <a:endParaRPr lang="pl-PL" dirty="0" smtClean="0"/>
                    </a:p>
                  </a:txBody>
                  <a:tcPr/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nie odrzucamy H</a:t>
                      </a:r>
                      <a:r>
                        <a:rPr lang="pl-PL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pl-PL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ok  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1-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błąd 2 rodzaju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akceptujemy H</a:t>
                      </a:r>
                      <a:r>
                        <a:rPr lang="pl-PL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błąd 1 rodzaju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ok  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1-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4797152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1-</a:t>
            </a:r>
            <a:r>
              <a:rPr lang="el-GR" dirty="0" smtClean="0"/>
              <a:t>β</a:t>
            </a:r>
            <a:r>
              <a:rPr lang="pl-PL" dirty="0" smtClean="0"/>
              <a:t> – moc testu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Rodzaje hipotez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289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dirty="0" smtClean="0"/>
              <a:t>hipotezy dwustronne: </a:t>
            </a:r>
          </a:p>
          <a:p>
            <a:pPr lvl="1"/>
            <a:endParaRPr lang="pl-PL" dirty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/>
              <a:t>: </a:t>
            </a:r>
            <a:r>
              <a:rPr lang="pl-PL" dirty="0" smtClean="0"/>
              <a:t>μ=μ</a:t>
            </a:r>
            <a:r>
              <a:rPr lang="pl-PL" baseline="-25000" dirty="0" smtClean="0"/>
              <a:t>0</a:t>
            </a: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μ≠</a:t>
            </a:r>
            <a:r>
              <a:rPr lang="pl-PL" dirty="0" smtClean="0"/>
              <a:t>μ</a:t>
            </a:r>
            <a:r>
              <a:rPr lang="pl-PL" baseline="-25000" dirty="0" smtClean="0"/>
              <a:t>0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7069" y="3168844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dirty="0" smtClean="0"/>
              <a:t>hipotezy jednostronne: </a:t>
            </a:r>
          </a:p>
          <a:p>
            <a:pPr lvl="1"/>
            <a:endParaRPr lang="pl-PL" dirty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/>
              <a:t>: </a:t>
            </a:r>
            <a:r>
              <a:rPr lang="pl-PL" dirty="0" smtClean="0"/>
              <a:t>μ≥μ</a:t>
            </a:r>
            <a:r>
              <a:rPr lang="pl-PL" baseline="-25000" dirty="0" smtClean="0"/>
              <a:t>0</a:t>
            </a:r>
            <a:endParaRPr lang="pl-PL" dirty="0" smtClean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/>
              <a:t>: </a:t>
            </a:r>
            <a:r>
              <a:rPr lang="pl-PL" dirty="0" smtClean="0"/>
              <a:t>μ&lt;μ</a:t>
            </a:r>
            <a:r>
              <a:rPr lang="pl-PL" baseline="-25000" dirty="0" smtClean="0"/>
              <a:t>0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30087" y="3168844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dirty="0" smtClean="0"/>
              <a:t> </a:t>
            </a:r>
          </a:p>
          <a:p>
            <a:pPr lvl="1"/>
            <a:endParaRPr lang="pl-PL" dirty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/>
              <a:t>: </a:t>
            </a:r>
            <a:r>
              <a:rPr lang="pl-PL" dirty="0" smtClean="0"/>
              <a:t>μ≤μ</a:t>
            </a:r>
            <a:r>
              <a:rPr lang="pl-PL" baseline="-25000" dirty="0" smtClean="0"/>
              <a:t>0</a:t>
            </a:r>
            <a:r>
              <a:rPr lang="pl-PL" dirty="0" smtClean="0"/>
              <a:t>   </a:t>
            </a: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pl-PL" dirty="0" smtClean="0"/>
              <a:t>μ&gt;μ</a:t>
            </a:r>
            <a:r>
              <a:rPr lang="pl-PL" baseline="-25000" dirty="0" smtClean="0"/>
              <a:t>0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71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Elipsa 2"/>
          <p:cNvSpPr/>
          <p:nvPr/>
        </p:nvSpPr>
        <p:spPr>
          <a:xfrm>
            <a:off x="3275856" y="908720"/>
            <a:ext cx="172819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Statystyka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467544" y="3429000"/>
            <a:ext cx="32403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Opis</a:t>
            </a:r>
          </a:p>
          <a:p>
            <a:pPr algn="ctr"/>
            <a:r>
              <a:rPr lang="pl-PL" dirty="0" smtClean="0"/>
              <a:t>Statystyka opisowa: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m</a:t>
            </a:r>
            <a:r>
              <a:rPr lang="pl-PL" dirty="0" smtClean="0">
                <a:solidFill>
                  <a:srgbClr val="FFFF00"/>
                </a:solidFill>
              </a:rPr>
              <a:t>etody gromadzenia, opisu i prezentacji danych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680992" y="3429000"/>
            <a:ext cx="37444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E</a:t>
            </a:r>
            <a:r>
              <a:rPr lang="pl-PL" b="1" dirty="0" smtClean="0">
                <a:solidFill>
                  <a:srgbClr val="FF0000"/>
                </a:solidFill>
              </a:rPr>
              <a:t>stymacja</a:t>
            </a:r>
          </a:p>
          <a:p>
            <a:pPr algn="ctr"/>
            <a:r>
              <a:rPr lang="pl-PL" dirty="0" smtClean="0"/>
              <a:t>Statystyka matematyczna (indukcyjna):</a:t>
            </a:r>
          </a:p>
          <a:p>
            <a:pPr marL="285750" indent="-285750" algn="ctr">
              <a:buFontTx/>
              <a:buChar char="-"/>
            </a:pPr>
            <a:r>
              <a:rPr lang="pl-PL" dirty="0" smtClean="0">
                <a:solidFill>
                  <a:srgbClr val="FFFF00"/>
                </a:solidFill>
              </a:rPr>
              <a:t>teoria estymacji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solidFill>
                  <a:srgbClr val="FFFF00"/>
                </a:solidFill>
              </a:rPr>
              <a:t>w</a:t>
            </a:r>
            <a:r>
              <a:rPr lang="pl-PL" dirty="0" smtClean="0">
                <a:solidFill>
                  <a:srgbClr val="FFFF00"/>
                </a:solidFill>
              </a:rPr>
              <a:t>eryfikacja hipotez</a:t>
            </a:r>
            <a:endParaRPr lang="pl-PL" dirty="0">
              <a:solidFill>
                <a:srgbClr val="FFFF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2411760" y="1823120"/>
            <a:ext cx="1224136" cy="146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644008" y="1823120"/>
            <a:ext cx="1296144" cy="146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jednej próbki </a:t>
            </a:r>
          </a:p>
          <a:p>
            <a:r>
              <a:rPr lang="pl-PL" dirty="0" smtClean="0"/>
              <a:t>porównanie średniej z populacji z wartością tablicową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539553" y="1268760"/>
                <a:ext cx="8147248" cy="505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Założenia: rozkład normalny w populacji, lub duża próbka, błąd 1 rodzaju </a:t>
                </a:r>
                <a:r>
                  <a:rPr lang="el-GR" dirty="0" smtClean="0"/>
                  <a:t>α</a:t>
                </a:r>
                <a:endParaRPr lang="pl-PL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: </a:t>
                </a:r>
                <a:r>
                  <a:rPr lang="pl-PL" dirty="0" smtClean="0"/>
                  <a:t>μ=μ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σ=σ</a:t>
                </a:r>
                <a:r>
                  <a:rPr lang="pl-PL" baseline="-25000" dirty="0"/>
                  <a:t>0</a:t>
                </a:r>
                <a:r>
                  <a:rPr lang="pl-PL" dirty="0"/>
                  <a:t>;   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μ</a:t>
                </a:r>
                <a:r>
                  <a:rPr lang="pl-PL" dirty="0"/>
                  <a:t>≠μ</a:t>
                </a:r>
                <a:r>
                  <a:rPr lang="pl-PL" baseline="-25000" dirty="0"/>
                  <a:t>0</a:t>
                </a:r>
                <a:r>
                  <a:rPr lang="pl-PL" dirty="0"/>
                  <a:t>, σ=σ</a:t>
                </a:r>
                <a:r>
                  <a:rPr lang="pl-PL" baseline="-25000" dirty="0"/>
                  <a:t>0</a:t>
                </a:r>
                <a:r>
                  <a:rPr lang="pl-PL" dirty="0"/>
                  <a:t> </a:t>
                </a:r>
                <a:endParaRPr lang="pl-PL" dirty="0" smtClean="0"/>
              </a:p>
              <a:p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Znajdź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i S</a:t>
                </a:r>
                <a:r>
                  <a:rPr lang="pl-PL" smtClean="0"/>
                  <a:t>, oraz oblicz </a:t>
                </a:r>
                <a:r>
                  <a:rPr lang="pl-PL" dirty="0" smtClean="0"/>
                  <a:t>statystykę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oblicz t</a:t>
                </a:r>
                <a:r>
                  <a:rPr lang="pl-PL" baseline="-25000" dirty="0" smtClean="0"/>
                  <a:t>α/2 </a:t>
                </a:r>
                <a:r>
                  <a:rPr lang="pl-PL" dirty="0" smtClean="0"/>
                  <a:t>i sprawdź czy t należy do przedziału ufności, czyli, czy jest między  -t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i 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</a:t>
                </a:r>
                <a:r>
                  <a:rPr lang="pl-PL" dirty="0" smtClean="0">
                    <a:sym typeface="Wingdings" panose="05000000000000000000" pitchFamily="2" charset="2"/>
                  </a:rPr>
                  <a:t></a:t>
                </a:r>
                <a:r>
                  <a:rPr lang="pl-PL" dirty="0" smtClean="0"/>
                  <a:t> jeśli tak to nie mamy podstaw do odrzucenia 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w przeciwnym razie </a:t>
                </a:r>
                <a:r>
                  <a:rPr lang="pl-PL" dirty="0"/>
                  <a:t>odrzucamy H</a:t>
                </a:r>
                <a:r>
                  <a:rPr lang="pl-PL" baseline="-25000" dirty="0"/>
                  <a:t>0 </a:t>
                </a:r>
                <a:r>
                  <a:rPr lang="pl-PL" dirty="0"/>
                  <a:t>i przyjmujemy H</a:t>
                </a:r>
                <a:r>
                  <a:rPr lang="pl-PL" baseline="-25000" dirty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wartość </a:t>
                </a:r>
                <a:r>
                  <a:rPr lang="pl-PL" dirty="0"/>
                  <a:t>P  - Jeśli P&gt;α → </a:t>
                </a:r>
                <a:r>
                  <a:rPr lang="pl-PL" dirty="0" smtClean="0"/>
                  <a:t>nie odrzucamy 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jeśli P&lt;α → odrzucamy </a:t>
                </a:r>
                <a:r>
                  <a:rPr lang="pl-PL" dirty="0" smtClean="0"/>
                  <a:t>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i przyjmujemy H</a:t>
                </a:r>
                <a:r>
                  <a:rPr lang="pl-PL" baseline="-25000" dirty="0" smtClean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268760"/>
                <a:ext cx="8147248" cy="5057795"/>
              </a:xfrm>
              <a:prstGeom prst="rect">
                <a:avLst/>
              </a:prstGeom>
              <a:blipFill rotWithShape="0">
                <a:blip r:embed="rId2"/>
                <a:stretch>
                  <a:fillRect l="-524" t="-6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74713" cy="3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365412" y="1340768"/>
            <a:ext cx="72728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Zdefiniuj hipotezę zerową i alternatywną, oraz poziom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istotności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Zbierz odpowiednie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Oblicz wartość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Porównaj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statystyki z wartościami krytycznymi odpowiedniego rozkładu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↕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Zinterpretuj wartość P.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83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dwóch próbek zależnych (związanych)  </a:t>
            </a:r>
          </a:p>
          <a:p>
            <a:r>
              <a:rPr lang="pl-PL" dirty="0" smtClean="0"/>
              <a:t>porównanie średnich z dwóch populacji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539553" y="1268760"/>
                <a:ext cx="8147248" cy="5048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Założenia: rozkład normalny różnicy, lub duża próbka, błąd 1 rodzaju </a:t>
                </a:r>
                <a:r>
                  <a:rPr lang="el-GR" dirty="0" smtClean="0"/>
                  <a:t>α</a:t>
                </a:r>
                <a:endParaRPr lang="pl-PL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: </a:t>
                </a:r>
                <a:r>
                  <a:rPr lang="pl-PL" dirty="0" smtClean="0"/>
                  <a:t>μ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=μ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,  </a:t>
                </a:r>
                <a:r>
                  <a:rPr lang="pl-PL" dirty="0"/>
                  <a:t>lub </a:t>
                </a:r>
                <a:r>
                  <a:rPr lang="pl-PL" dirty="0" smtClean="0"/>
                  <a:t>μ=0</a:t>
                </a:r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μ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≠μ</a:t>
                </a:r>
                <a:r>
                  <a:rPr lang="pl-PL" baseline="-25000" dirty="0"/>
                  <a:t>2</a:t>
                </a:r>
                <a:r>
                  <a:rPr lang="pl-PL" dirty="0" smtClean="0"/>
                  <a:t>,  </a:t>
                </a:r>
                <a:r>
                  <a:rPr lang="pl-PL" dirty="0"/>
                  <a:t>lub </a:t>
                </a:r>
                <a:r>
                  <a:rPr lang="pl-PL" dirty="0" smtClean="0"/>
                  <a:t>μ≠0</a:t>
                </a:r>
              </a:p>
              <a:p>
                <a:pPr lvl="1"/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Znajdź d=x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-x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 i oblicz statystykę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oblicz t</a:t>
                </a:r>
                <a:r>
                  <a:rPr lang="pl-PL" baseline="-25000" dirty="0" smtClean="0"/>
                  <a:t>α/2 </a:t>
                </a:r>
                <a:r>
                  <a:rPr lang="pl-PL" dirty="0" smtClean="0"/>
                  <a:t>i sprawdź czy t należy do przedziału ufności, czyli, czy jest między  -t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i 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</a:t>
                </a:r>
                <a:r>
                  <a:rPr lang="pl-PL" dirty="0" smtClean="0">
                    <a:sym typeface="Wingdings" panose="05000000000000000000" pitchFamily="2" charset="2"/>
                  </a:rPr>
                  <a:t></a:t>
                </a:r>
                <a:r>
                  <a:rPr lang="pl-PL" dirty="0" smtClean="0"/>
                  <a:t> jeśli tak to nie mamy podstaw do odrzucenia 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w przeciwnym razie </a:t>
                </a:r>
                <a:r>
                  <a:rPr lang="pl-PL" dirty="0"/>
                  <a:t>odrzucamy H</a:t>
                </a:r>
                <a:r>
                  <a:rPr lang="pl-PL" baseline="-25000" dirty="0"/>
                  <a:t>0 </a:t>
                </a:r>
                <a:r>
                  <a:rPr lang="pl-PL" dirty="0"/>
                  <a:t>i przyjmujemy H</a:t>
                </a:r>
                <a:r>
                  <a:rPr lang="pl-PL" baseline="-25000" dirty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wartość </a:t>
                </a:r>
                <a:r>
                  <a:rPr lang="pl-PL" dirty="0"/>
                  <a:t>P  - Jeśli P&gt;α → </a:t>
                </a:r>
                <a:r>
                  <a:rPr lang="pl-PL" dirty="0" smtClean="0"/>
                  <a:t>nie odrzucamy 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jeśli P&lt;α → odrzucamy </a:t>
                </a:r>
                <a:r>
                  <a:rPr lang="pl-PL" dirty="0" smtClean="0"/>
                  <a:t>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i przyjmujemy H</a:t>
                </a:r>
                <a:r>
                  <a:rPr lang="pl-PL" baseline="-25000" dirty="0" smtClean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268760"/>
                <a:ext cx="8147248" cy="5048305"/>
              </a:xfrm>
              <a:prstGeom prst="rect">
                <a:avLst/>
              </a:prstGeom>
              <a:blipFill rotWithShape="0">
                <a:blip r:embed="rId2"/>
                <a:stretch>
                  <a:fillRect l="-524" t="-6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033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32656"/>
            <a:ext cx="718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dwóch prób niezależnych (niezwiązanych) </a:t>
            </a:r>
          </a:p>
          <a:p>
            <a:r>
              <a:rPr lang="pl-PL" dirty="0" smtClean="0"/>
              <a:t>porównanie średnich z dwóch populacji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539553" y="1268760"/>
                <a:ext cx="8147248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Założenia: rozkład normalny w obu populacjach, lub duże próbki, </a:t>
                </a:r>
                <a:r>
                  <a:rPr lang="pl-PL" dirty="0"/>
                  <a:t>równe wariancje (</a:t>
                </a:r>
                <a:r>
                  <a:rPr lang="pl-PL" dirty="0" smtClean="0"/>
                  <a:t>σ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=σ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) i wielkości prób (</a:t>
                </a:r>
                <a:r>
                  <a:rPr lang="pt-PT" dirty="0" smtClean="0"/>
                  <a:t>n</a:t>
                </a:r>
                <a:r>
                  <a:rPr lang="pt-PT" baseline="-25000" dirty="0" smtClean="0"/>
                  <a:t>1</a:t>
                </a:r>
                <a:r>
                  <a:rPr lang="pt-PT" dirty="0" smtClean="0"/>
                  <a:t>=n</a:t>
                </a:r>
                <a:r>
                  <a:rPr lang="pt-PT" baseline="-25000" dirty="0" smtClean="0"/>
                  <a:t>2</a:t>
                </a:r>
                <a:r>
                  <a:rPr lang="pt-PT" dirty="0" smtClean="0"/>
                  <a:t>=n</a:t>
                </a:r>
                <a:r>
                  <a:rPr lang="pl-PL" dirty="0" smtClean="0"/>
                  <a:t>), błąd 1 rodzaju </a:t>
                </a:r>
                <a:r>
                  <a:rPr lang="el-GR" dirty="0" smtClean="0"/>
                  <a:t>α</a:t>
                </a:r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μ</a:t>
                </a:r>
                <a:r>
                  <a:rPr lang="pl-PL" baseline="-25000" dirty="0"/>
                  <a:t>1</a:t>
                </a:r>
                <a:r>
                  <a:rPr lang="pl-PL" dirty="0"/>
                  <a:t>=μ</a:t>
                </a:r>
                <a:r>
                  <a:rPr lang="pl-PL" baseline="-25000" dirty="0"/>
                  <a:t>2</a:t>
                </a:r>
                <a:r>
                  <a:rPr lang="pl-PL" dirty="0"/>
                  <a:t>, </a:t>
                </a:r>
                <a:r>
                  <a:rPr lang="pl-PL" dirty="0" smtClean="0"/>
                  <a:t>σ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=σ</a:t>
                </a:r>
                <a:r>
                  <a:rPr lang="pl-PL" baseline="-25000" dirty="0"/>
                  <a:t>2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μ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≠μ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, σ</a:t>
                </a:r>
                <a:r>
                  <a:rPr lang="pl-PL" baseline="-25000" dirty="0" smtClean="0"/>
                  <a:t>1</a:t>
                </a:r>
                <a:r>
                  <a:rPr lang="pl-PL" dirty="0"/>
                  <a:t>=</a:t>
                </a:r>
                <a:r>
                  <a:rPr lang="pl-PL" dirty="0" smtClean="0"/>
                  <a:t>σ</a:t>
                </a:r>
                <a:r>
                  <a:rPr lang="pl-PL" baseline="-25000" dirty="0" smtClean="0"/>
                  <a:t>2</a:t>
                </a:r>
                <a:endParaRPr lang="pl-PL" dirty="0"/>
              </a:p>
              <a:p>
                <a:pPr lvl="1"/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Znajdź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 smtClean="0"/>
                  <a:t> oblicz statystykę                      gdzie</a:t>
                </a:r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oblicz t</a:t>
                </a:r>
                <a:r>
                  <a:rPr lang="pl-PL" baseline="-25000" dirty="0" smtClean="0"/>
                  <a:t>α/2 </a:t>
                </a:r>
                <a:r>
                  <a:rPr lang="pl-PL" dirty="0"/>
                  <a:t> </a:t>
                </a:r>
                <a:r>
                  <a:rPr lang="pl-PL" dirty="0" smtClean="0"/>
                  <a:t>dla </a:t>
                </a:r>
                <a:r>
                  <a:rPr lang="pl-PL" dirty="0" err="1" smtClean="0"/>
                  <a:t>df</a:t>
                </a:r>
                <a:r>
                  <a:rPr lang="pl-PL" dirty="0" smtClean="0"/>
                  <a:t>=2n-2 i  sprawdź czy t należy do przedziału ufności, czyli, czy jest między  -t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i 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</a:t>
                </a:r>
                <a:r>
                  <a:rPr lang="pl-PL" dirty="0" smtClean="0">
                    <a:sym typeface="Wingdings" panose="05000000000000000000" pitchFamily="2" charset="2"/>
                  </a:rPr>
                  <a:t></a:t>
                </a:r>
                <a:r>
                  <a:rPr lang="pl-PL" dirty="0" smtClean="0"/>
                  <a:t> jeśli tak to nie mamy podstaw do odrzucenia 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w przeciwnym razie </a:t>
                </a:r>
                <a:r>
                  <a:rPr lang="pl-PL" dirty="0"/>
                  <a:t>odrzucamy H</a:t>
                </a:r>
                <a:r>
                  <a:rPr lang="pl-PL" baseline="-25000" dirty="0"/>
                  <a:t>0 </a:t>
                </a:r>
                <a:r>
                  <a:rPr lang="pl-PL" dirty="0"/>
                  <a:t>i przyjmujemy H</a:t>
                </a:r>
                <a:r>
                  <a:rPr lang="pl-PL" baseline="-25000" dirty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wartość </a:t>
                </a:r>
                <a:r>
                  <a:rPr lang="pl-PL" dirty="0"/>
                  <a:t>P  - Jeśli P&gt;α → </a:t>
                </a:r>
                <a:r>
                  <a:rPr lang="pl-PL" dirty="0" smtClean="0"/>
                  <a:t>nie odrzucamy 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jeśli P&lt;α → odrzucamy </a:t>
                </a:r>
                <a:r>
                  <a:rPr lang="pl-PL" dirty="0" smtClean="0"/>
                  <a:t>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i przyjmujemy H</a:t>
                </a:r>
                <a:r>
                  <a:rPr lang="pl-PL" baseline="-25000" dirty="0" smtClean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268760"/>
                <a:ext cx="8147248" cy="5170646"/>
              </a:xfrm>
              <a:prstGeom prst="rect">
                <a:avLst/>
              </a:prstGeom>
              <a:blipFill rotWithShape="0">
                <a:blip r:embed="rId3"/>
                <a:stretch>
                  <a:fillRect l="-524" t="-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54279"/>
              </p:ext>
            </p:extLst>
          </p:nvPr>
        </p:nvGraphicFramePr>
        <p:xfrm>
          <a:off x="4211960" y="3429000"/>
          <a:ext cx="1152128" cy="6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33" name="Equation" r:id="rId4" imgW="889000" imgH="469900" progId="Equation.DSMT4">
                  <p:embed/>
                </p:oleObj>
              </mc:Choice>
              <mc:Fallback>
                <p:oleObj name="Equation" r:id="rId4" imgW="8890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29000"/>
                        <a:ext cx="1152128" cy="607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97287"/>
              </p:ext>
            </p:extLst>
          </p:nvPr>
        </p:nvGraphicFramePr>
        <p:xfrm>
          <a:off x="6156176" y="3377542"/>
          <a:ext cx="2280641" cy="55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34" name="Equation" r:id="rId6" imgW="1333500" imgH="330200" progId="Equation.DSMT4">
                  <p:embed/>
                </p:oleObj>
              </mc:Choice>
              <mc:Fallback>
                <p:oleObj name="Equation" r:id="rId6" imgW="13335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377542"/>
                        <a:ext cx="2280641" cy="55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6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Shapiro</a:t>
            </a:r>
            <a:r>
              <a:rPr lang="pl-PL" b="1" dirty="0" smtClean="0"/>
              <a:t>-Wilka </a:t>
            </a:r>
          </a:p>
          <a:p>
            <a:r>
              <a:rPr lang="pl-PL" dirty="0" smtClean="0"/>
              <a:t>Sprawdzanie normalności rozkładu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: rozkład w populacji jest rozkładem normalnym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w populacji nie ma rozkładu normalnego</a:t>
            </a:r>
          </a:p>
          <a:p>
            <a:pPr marL="0" lvl="2"/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2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6737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Levene’a</a:t>
            </a:r>
            <a:r>
              <a:rPr lang="pl-PL" b="1" dirty="0" smtClean="0"/>
              <a:t> </a:t>
            </a:r>
          </a:p>
          <a:p>
            <a:r>
              <a:rPr lang="pl-PL" dirty="0" smtClean="0"/>
              <a:t>Sprawdzanie jednorodności wariancji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σ</a:t>
            </a:r>
            <a:r>
              <a:rPr lang="pl-PL" baseline="-25000" dirty="0"/>
              <a:t>1</a:t>
            </a:r>
            <a:r>
              <a:rPr lang="pl-PL" dirty="0"/>
              <a:t>=σ</a:t>
            </a:r>
            <a:r>
              <a:rPr lang="pl-PL" baseline="-25000" dirty="0"/>
              <a:t>2  </a:t>
            </a:r>
            <a:r>
              <a:rPr lang="pl-PL" dirty="0"/>
              <a:t>wariancje są jednorodne</a:t>
            </a:r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σ</a:t>
            </a:r>
            <a:r>
              <a:rPr lang="pl-PL" baseline="-25000" dirty="0"/>
              <a:t>1</a:t>
            </a:r>
            <a:r>
              <a:rPr lang="pl-PL" dirty="0"/>
              <a:t>≠σ</a:t>
            </a:r>
            <a:r>
              <a:rPr lang="pl-PL" baseline="-25000" dirty="0"/>
              <a:t>2  </a:t>
            </a:r>
            <a:r>
              <a:rPr lang="pl-PL" dirty="0"/>
              <a:t>wariancje nie są jednorodne</a:t>
            </a:r>
          </a:p>
          <a:p>
            <a:pPr marL="0" lvl="2"/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2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886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015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znaków dla dwóch prób zależnych (związanych) </a:t>
            </a:r>
          </a:p>
          <a:p>
            <a:r>
              <a:rPr lang="pl-PL" dirty="0" smtClean="0"/>
              <a:t>porównanie median z dwóch populacji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Założenia: zmienna co najmniej w skali porządkowej, próbki zależne, błąd 1 rodzaju </a:t>
            </a:r>
            <a:r>
              <a:rPr lang="el-GR" dirty="0" smtClean="0"/>
              <a:t>α</a:t>
            </a:r>
            <a:endParaRPr lang="pl-PL" dirty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el-GR" dirty="0" smtClean="0"/>
              <a:t>φ</a:t>
            </a:r>
            <a:r>
              <a:rPr lang="pl-PL" baseline="-25000" dirty="0" smtClean="0"/>
              <a:t>1</a:t>
            </a:r>
            <a:r>
              <a:rPr lang="pl-PL" dirty="0" smtClean="0"/>
              <a:t>=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</a:t>
            </a:r>
            <a:r>
              <a:rPr lang="el-GR" dirty="0" smtClean="0"/>
              <a:t>φ</a:t>
            </a:r>
            <a:r>
              <a:rPr lang="pl-PL" baseline="-25000" dirty="0" smtClean="0"/>
              <a:t>1</a:t>
            </a:r>
            <a:r>
              <a:rPr lang="pl-PL" dirty="0" smtClean="0"/>
              <a:t>≠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pl-PL" baseline="-25000" dirty="0" smtClean="0"/>
              <a:t>2</a:t>
            </a:r>
            <a:endParaRPr lang="pl-PL" dirty="0"/>
          </a:p>
          <a:p>
            <a:pPr lvl="1"/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/>
              <a:t>Tworzymy pary wyników x</a:t>
            </a:r>
            <a:r>
              <a:rPr lang="pl-PL" baseline="-25000" dirty="0"/>
              <a:t>i</a:t>
            </a:r>
            <a:r>
              <a:rPr lang="pl-PL" dirty="0"/>
              <a:t> i </a:t>
            </a:r>
            <a:r>
              <a:rPr lang="pl-PL" dirty="0" err="1" smtClean="0"/>
              <a:t>y</a:t>
            </a:r>
            <a:r>
              <a:rPr lang="pl-PL" baseline="-25000" dirty="0" err="1" smtClean="0"/>
              <a:t>i</a:t>
            </a: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/>
              <a:t>Statystyka W to liczba par w których x</a:t>
            </a:r>
            <a:r>
              <a:rPr lang="pl-PL" baseline="-25000" dirty="0"/>
              <a:t>i</a:t>
            </a:r>
            <a:r>
              <a:rPr lang="pl-PL" dirty="0"/>
              <a:t> &gt; </a:t>
            </a:r>
            <a:r>
              <a:rPr lang="pl-PL" dirty="0" err="1"/>
              <a:t>y</a:t>
            </a:r>
            <a:r>
              <a:rPr lang="pl-PL" baseline="-25000" dirty="0" err="1"/>
              <a:t>i</a:t>
            </a:r>
            <a:r>
              <a:rPr lang="pl-PL" baseline="-25000" dirty="0"/>
              <a:t>, </a:t>
            </a:r>
            <a:r>
              <a:rPr lang="pl-PL" dirty="0"/>
              <a:t>podlega rozkładowi </a:t>
            </a:r>
            <a:r>
              <a:rPr lang="pl-PL" dirty="0" err="1"/>
              <a:t>binomialnemu</a:t>
            </a: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3"/>
            </a:pPr>
            <a:endParaRPr lang="pl-PL" dirty="0"/>
          </a:p>
          <a:p>
            <a:pPr marL="342900" lvl="2" indent="-342900">
              <a:buFont typeface="+mj-lt"/>
              <a:buAutoNum type="arabicPeriod" startAt="3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7377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33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Wilcoxona</a:t>
            </a:r>
            <a:r>
              <a:rPr lang="pl-PL" b="1" dirty="0" smtClean="0"/>
              <a:t> dla dwóch prób zależnych (związanych) </a:t>
            </a:r>
          </a:p>
          <a:p>
            <a:r>
              <a:rPr lang="pl-PL" dirty="0" smtClean="0"/>
              <a:t>porównanie median z dwóch populacji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11965"/>
            <a:ext cx="8147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Założenia: zmienna co najmniej w skali interwałowej, próbki zależne, błąd 1 rodzaju </a:t>
            </a:r>
            <a:r>
              <a:rPr lang="el-GR" dirty="0" smtClean="0"/>
              <a:t>α</a:t>
            </a:r>
            <a:endParaRPr lang="pl-PL" dirty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el-GR" dirty="0" smtClean="0"/>
              <a:t>φ</a:t>
            </a:r>
            <a:r>
              <a:rPr lang="pl-PL" baseline="-25000" dirty="0" smtClean="0"/>
              <a:t>1</a:t>
            </a:r>
            <a:r>
              <a:rPr lang="pl-PL" dirty="0" smtClean="0"/>
              <a:t>=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</a:t>
            </a:r>
            <a:r>
              <a:rPr lang="el-GR" dirty="0" smtClean="0"/>
              <a:t>φ</a:t>
            </a:r>
            <a:r>
              <a:rPr lang="pl-PL" baseline="-25000" dirty="0" smtClean="0"/>
              <a:t>1</a:t>
            </a:r>
            <a:r>
              <a:rPr lang="pl-PL" dirty="0" smtClean="0"/>
              <a:t>≠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pl-PL" baseline="-25000" dirty="0" smtClean="0"/>
              <a:t>2</a:t>
            </a:r>
            <a:endParaRPr lang="pl-PL" dirty="0"/>
          </a:p>
          <a:p>
            <a:pPr lvl="1"/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/>
              <a:t>Tworzymy pary wyników x</a:t>
            </a:r>
            <a:r>
              <a:rPr lang="pl-PL" baseline="-25000" dirty="0"/>
              <a:t>i</a:t>
            </a:r>
            <a:r>
              <a:rPr lang="pl-PL" dirty="0"/>
              <a:t> i </a:t>
            </a:r>
            <a:r>
              <a:rPr lang="pl-PL" dirty="0" err="1" smtClean="0"/>
              <a:t>y</a:t>
            </a:r>
            <a:r>
              <a:rPr lang="pl-PL" baseline="-25000" dirty="0" err="1" smtClean="0"/>
              <a:t>i</a:t>
            </a:r>
            <a:r>
              <a:rPr lang="pl-PL" dirty="0" smtClean="0"/>
              <a:t>. Następnie szeregujemy </a:t>
            </a:r>
            <a:r>
              <a:rPr lang="pl-PL" dirty="0" err="1" smtClean="0"/>
              <a:t>z</a:t>
            </a:r>
            <a:r>
              <a:rPr lang="pl-PL" baseline="-25000" dirty="0" err="1" smtClean="0"/>
              <a:t>i</a:t>
            </a:r>
            <a:r>
              <a:rPr lang="pl-PL" dirty="0" smtClean="0"/>
              <a:t>=x</a:t>
            </a:r>
            <a:r>
              <a:rPr lang="pl-PL" baseline="-25000" dirty="0" smtClean="0"/>
              <a:t>i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 err="1" smtClean="0"/>
              <a:t>y</a:t>
            </a:r>
            <a:r>
              <a:rPr lang="pl-PL" baseline="-25000" dirty="0" err="1" smtClean="0"/>
              <a:t>i</a:t>
            </a:r>
            <a:r>
              <a:rPr lang="pl-PL" baseline="-25000" dirty="0" smtClean="0"/>
              <a:t>  </a:t>
            </a:r>
            <a:r>
              <a:rPr lang="pl-PL" dirty="0" smtClean="0"/>
              <a:t>wg </a:t>
            </a:r>
            <a:r>
              <a:rPr lang="pl-PL" dirty="0"/>
              <a:t>bezwzględnej wartości od najmniejszej do największej. Odrzucamy </a:t>
            </a:r>
            <a:r>
              <a:rPr lang="pl-PL" dirty="0" err="1" smtClean="0"/>
              <a:t>z</a:t>
            </a:r>
            <a:r>
              <a:rPr lang="pl-PL" baseline="-25000" dirty="0" err="1" smtClean="0"/>
              <a:t>i</a:t>
            </a:r>
            <a:r>
              <a:rPr lang="pl-PL" dirty="0" smtClean="0"/>
              <a:t>=0. </a:t>
            </a:r>
            <a:r>
              <a:rPr lang="pl-PL" dirty="0"/>
              <a:t>Przypisujemy kolejne rangi, tak że 1 jest przypisana najmniejszej bezwzględnej wartości, itd.. Gdy mamy kilka takich samych wartości to przypisujemy im rangę równą średniej rozpinanych rang.</a:t>
            </a: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Statystyka </a:t>
            </a:r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0242"/>
              </p:ext>
            </p:extLst>
          </p:nvPr>
        </p:nvGraphicFramePr>
        <p:xfrm>
          <a:off x="2195736" y="4939456"/>
          <a:ext cx="171329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41" name="Equation" r:id="rId3" imgW="1091726" imgH="279279" progId="Equation.DSMT4">
                  <p:embed/>
                </p:oleObj>
              </mc:Choice>
              <mc:Fallback>
                <p:oleObj name="Equation" r:id="rId3" imgW="1091726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39456"/>
                        <a:ext cx="1713294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43833"/>
              </p:ext>
            </p:extLst>
          </p:nvPr>
        </p:nvGraphicFramePr>
        <p:xfrm>
          <a:off x="4211960" y="4869160"/>
          <a:ext cx="2112409" cy="57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42" name="Equation" r:id="rId5" imgW="1574640" imgH="431640" progId="Equation.DSMT4">
                  <p:embed/>
                </p:oleObj>
              </mc:Choice>
              <mc:Fallback>
                <p:oleObj name="Equation" r:id="rId5" imgW="15746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869160"/>
                        <a:ext cx="2112409" cy="572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2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761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Manna-Whitneya</a:t>
            </a:r>
            <a:r>
              <a:rPr lang="pl-PL" b="1" dirty="0" smtClean="0"/>
              <a:t> dla dwóch prób niezależnych (niezwiązanych) </a:t>
            </a:r>
          </a:p>
          <a:p>
            <a:r>
              <a:rPr lang="pl-PL" dirty="0" smtClean="0"/>
              <a:t>porównanie median z dwóch populacji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Założenia: zmienna co najmniej w skali porządkowej, próbki niezależne, błąd 1 rodzaju </a:t>
            </a:r>
            <a:r>
              <a:rPr lang="el-GR" dirty="0" smtClean="0"/>
              <a:t>α</a:t>
            </a:r>
            <a:endParaRPr lang="pl-PL" dirty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P(X &gt; Y) =P(Y &gt; X) </a:t>
            </a:r>
            <a:r>
              <a:rPr lang="pl-PL" dirty="0" smtClean="0"/>
              <a:t> lub dla próbek symetrycznych </a:t>
            </a:r>
            <a:r>
              <a:rPr lang="el-GR" dirty="0" smtClean="0"/>
              <a:t>φ</a:t>
            </a:r>
            <a:r>
              <a:rPr lang="pl-PL" baseline="-25000" dirty="0" smtClean="0"/>
              <a:t>1</a:t>
            </a:r>
            <a:r>
              <a:rPr lang="pl-PL" dirty="0" smtClean="0"/>
              <a:t>=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</a:t>
            </a:r>
            <a:r>
              <a:rPr lang="pl-PL" dirty="0"/>
              <a:t>P(X &gt; Y) ≠ P(Y &gt; X) </a:t>
            </a:r>
            <a:r>
              <a:rPr lang="pl-PL" dirty="0" smtClean="0"/>
              <a:t>lub dla próbek symetrycznych </a:t>
            </a:r>
            <a:r>
              <a:rPr lang="el-GR" dirty="0" smtClean="0"/>
              <a:t>φ</a:t>
            </a:r>
            <a:r>
              <a:rPr lang="pl-PL" baseline="-25000" dirty="0" smtClean="0"/>
              <a:t>1</a:t>
            </a:r>
            <a:r>
              <a:rPr lang="pl-PL" dirty="0" smtClean="0"/>
              <a:t>≠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pl-PL" baseline="-25000" dirty="0" smtClean="0"/>
              <a:t>2</a:t>
            </a:r>
            <a:endParaRPr lang="pl-PL" dirty="0"/>
          </a:p>
          <a:p>
            <a:pPr lvl="1"/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err="1"/>
              <a:t>rangujemy</a:t>
            </a:r>
            <a:r>
              <a:rPr lang="pl-PL" dirty="0"/>
              <a:t> wyniki z obu </a:t>
            </a:r>
            <a:r>
              <a:rPr lang="pl-PL" dirty="0" smtClean="0"/>
              <a:t>próbek</a:t>
            </a:r>
          </a:p>
          <a:p>
            <a:pPr marL="342900" lvl="2" indent="-342900">
              <a:buFont typeface="+mj-lt"/>
              <a:buAutoNum type="arabicPeriod" startAt="3"/>
            </a:pPr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Statystyka </a:t>
            </a:r>
            <a:r>
              <a:rPr lang="pl-PL" dirty="0"/>
              <a:t>U </a:t>
            </a:r>
            <a:endParaRPr lang="pl-PL" dirty="0" smtClean="0"/>
          </a:p>
          <a:p>
            <a:pPr marL="800100" lvl="3" indent="-342900">
              <a:buFont typeface="+mj-lt"/>
              <a:buAutoNum type="alphaLcParenR"/>
            </a:pPr>
            <a:r>
              <a:rPr lang="pl-PL" dirty="0" smtClean="0"/>
              <a:t>jest równa </a:t>
            </a:r>
            <a:r>
              <a:rPr lang="pl-PL" dirty="0"/>
              <a:t>ilości przypadków kiedy zmienna ze zbioru </a:t>
            </a:r>
            <a:r>
              <a:rPr lang="pl-PL" dirty="0" smtClean="0"/>
              <a:t>1 (x) </a:t>
            </a:r>
            <a:r>
              <a:rPr lang="pl-PL" dirty="0"/>
              <a:t>ma większą rangę niż zmienna ze zbioru </a:t>
            </a:r>
            <a:r>
              <a:rPr lang="pl-PL" dirty="0" smtClean="0"/>
              <a:t>2 (y). Przyjmujemy</a:t>
            </a:r>
            <a:r>
              <a:rPr lang="pl-PL" dirty="0"/>
              <a:t>, że zbiór 1 ma mniejsze rangi</a:t>
            </a:r>
            <a:r>
              <a:rPr lang="pl-PL" dirty="0" smtClean="0"/>
              <a:t>.</a:t>
            </a:r>
          </a:p>
          <a:p>
            <a:pPr marL="800100" lvl="3" indent="-342900">
              <a:buFont typeface="+mj-lt"/>
              <a:buAutoNum type="alphaLcParenR"/>
            </a:pPr>
            <a:r>
              <a:rPr lang="pl-PL" dirty="0"/>
              <a:t>Inny sposób: Niech R</a:t>
            </a:r>
            <a:r>
              <a:rPr lang="pl-PL" baseline="-25000" dirty="0"/>
              <a:t>1</a:t>
            </a:r>
            <a:r>
              <a:rPr lang="pl-PL" dirty="0"/>
              <a:t> i R</a:t>
            </a:r>
            <a:r>
              <a:rPr lang="pl-PL" baseline="-25000" dirty="0"/>
              <a:t>2</a:t>
            </a:r>
            <a:r>
              <a:rPr lang="pl-PL" dirty="0"/>
              <a:t> to odpowiednio sumy rang dla zbiorów </a:t>
            </a:r>
            <a:r>
              <a:rPr lang="pl-PL" dirty="0" smtClean="0"/>
              <a:t>1 (x) </a:t>
            </a:r>
            <a:r>
              <a:rPr lang="pl-PL" dirty="0"/>
              <a:t>i </a:t>
            </a:r>
            <a:r>
              <a:rPr lang="pl-PL" dirty="0" smtClean="0"/>
              <a:t>2 (y). </a:t>
            </a:r>
            <a:r>
              <a:rPr lang="pl-PL" dirty="0"/>
              <a:t>Wówczas</a:t>
            </a:r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/>
          </a:p>
          <a:p>
            <a:pPr marL="0" lvl="2"/>
            <a:endParaRPr lang="pl-PL" baseline="-25000" dirty="0" smtClean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43376"/>
              </p:ext>
            </p:extLst>
          </p:nvPr>
        </p:nvGraphicFramePr>
        <p:xfrm>
          <a:off x="1547664" y="5806514"/>
          <a:ext cx="6794311" cy="71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76" name="Equation" r:id="rId3" imgW="4000500" imgH="419100" progId="Equation.DSMT4">
                  <p:embed/>
                </p:oleObj>
              </mc:Choice>
              <mc:Fallback>
                <p:oleObj name="Equation" r:id="rId3" imgW="4000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806514"/>
                        <a:ext cx="6794311" cy="711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4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4360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Populacja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07704" y="620688"/>
            <a:ext cx="619268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3" idx="3"/>
          </p:cNvCxnSpPr>
          <p:nvPr/>
        </p:nvCxnSpPr>
        <p:spPr>
          <a:xfrm>
            <a:off x="1305268" y="620688"/>
            <a:ext cx="530428" cy="7920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58656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Próbka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86" y="620688"/>
            <a:ext cx="6225806" cy="5400600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1091106" y="4365104"/>
            <a:ext cx="5569126" cy="168521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04248" y="3933056"/>
            <a:ext cx="7114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107504" y="620595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reprezentatywna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7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807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Manna-Whitneya</a:t>
            </a:r>
            <a:r>
              <a:rPr lang="pl-PL" b="1" dirty="0" smtClean="0"/>
              <a:t> dla dwóch prób niezależnych (niezwiązanych) cd. </a:t>
            </a:r>
          </a:p>
          <a:p>
            <a:r>
              <a:rPr lang="pl-PL" dirty="0" smtClean="0"/>
              <a:t>porównanie median z dwóch populacji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 startAt="5"/>
            </a:pPr>
            <a:r>
              <a:rPr lang="pl-PL" dirty="0"/>
              <a:t>U jest stabelaryzowane dla małych n. Dla dużych n może być przybliżone rozkładem normalnym. Gdy wartość U jest dostatecznie małe to odrzucamy H</a:t>
            </a:r>
            <a:r>
              <a:rPr lang="pl-PL" baseline="-25000" dirty="0"/>
              <a:t>0</a:t>
            </a:r>
            <a:r>
              <a:rPr lang="pl-PL" dirty="0"/>
              <a:t>. Wartość oczekiwana U gdy H</a:t>
            </a:r>
            <a:r>
              <a:rPr lang="pl-PL" baseline="-25000" dirty="0"/>
              <a:t>0</a:t>
            </a:r>
            <a:r>
              <a:rPr lang="pl-PL" dirty="0"/>
              <a:t> jest prawdziwa wynosi n</a:t>
            </a:r>
            <a:r>
              <a:rPr lang="pl-PL" baseline="-25000" dirty="0"/>
              <a:t>1</a:t>
            </a:r>
            <a:r>
              <a:rPr lang="pl-PL" dirty="0"/>
              <a:t>n</a:t>
            </a:r>
            <a:r>
              <a:rPr lang="pl-PL" baseline="-25000" dirty="0"/>
              <a:t>2</a:t>
            </a:r>
            <a:r>
              <a:rPr lang="pl-PL" dirty="0"/>
              <a:t>/2</a:t>
            </a:r>
          </a:p>
          <a:p>
            <a:pPr marL="342900" lvl="1" indent="-342900">
              <a:buFont typeface="+mj-lt"/>
              <a:buAutoNum type="arabicPeriod" startAt="5"/>
            </a:pPr>
            <a:endParaRPr lang="pl-PL" dirty="0" smtClean="0"/>
          </a:p>
          <a:p>
            <a:pPr marL="342900" lvl="1" indent="-342900">
              <a:buFont typeface="+mj-lt"/>
              <a:buAutoNum type="arabicPeriod" startAt="5"/>
            </a:pPr>
            <a:r>
              <a:rPr lang="pl-PL" dirty="0"/>
              <a:t>wartość P  - Jeśli P&gt;α → nie odrzucamy H</a:t>
            </a:r>
            <a:r>
              <a:rPr lang="pl-PL" baseline="-25000" dirty="0"/>
              <a:t>0</a:t>
            </a:r>
            <a:r>
              <a:rPr lang="pl-PL" dirty="0"/>
              <a:t>, jeśli P&lt;α → odrzucamy H</a:t>
            </a:r>
            <a:r>
              <a:rPr lang="pl-PL" baseline="-25000" dirty="0"/>
              <a:t>0 </a:t>
            </a:r>
            <a:r>
              <a:rPr lang="pl-PL" dirty="0"/>
              <a:t>i przyjmujemy </a:t>
            </a:r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endParaRPr lang="pl-PL" baseline="-25000" dirty="0"/>
          </a:p>
          <a:p>
            <a:pPr marL="0" lvl="2"/>
            <a:endParaRPr lang="pl-PL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17211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3265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Schemat testów: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7544" y="1484784"/>
            <a:ext cx="777686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rodzaj testu: porównanie lub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zależność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skala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pomiarowa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wybór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testu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hipotezy H0 i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H1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wynik: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Interpretacja wyniku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6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Skala nominalna - porównanie dwóch grup niezależnych</a:t>
            </a:r>
            <a:endParaRPr lang="pl-PL" dirty="0"/>
          </a:p>
          <a:p>
            <a:r>
              <a:rPr lang="pl-PL" dirty="0" smtClean="0"/>
              <a:t>Porównanie proporcji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69936"/>
              </p:ext>
            </p:extLst>
          </p:nvPr>
        </p:nvGraphicFramePr>
        <p:xfrm>
          <a:off x="1763688" y="1124744"/>
          <a:ext cx="4536504" cy="206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648072"/>
                <a:gridCol w="1224136"/>
              </a:tblGrid>
              <a:tr h="70329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Symptom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(test)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Grupy ↓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suma</a:t>
                      </a:r>
                    </a:p>
                  </a:txBody>
                  <a:tcPr/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Chorzy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endParaRPr lang="pl-PL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Zdrowi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b+d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a+b+c+d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5536" y="3356992"/>
            <a:ext cx="8579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Czułość symptomu (testu) – prawdopodobieństwo pojawienia się symptomu u osoby chorej p=a/(</a:t>
            </a:r>
            <a:r>
              <a:rPr lang="pl-PL" dirty="0" err="1" smtClean="0"/>
              <a:t>a+b</a:t>
            </a:r>
            <a:r>
              <a:rPr lang="pl-P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swoistość </a:t>
            </a:r>
            <a:r>
              <a:rPr lang="pl-PL" dirty="0"/>
              <a:t>symptomu (testu</a:t>
            </a:r>
            <a:r>
              <a:rPr lang="pl-PL" dirty="0" smtClean="0"/>
              <a:t>) – prawdopodobieństwo, że nie ma symptomu u pacjentów zdrowych p=d/(</a:t>
            </a:r>
            <a:r>
              <a:rPr lang="pl-PL" dirty="0" err="1" smtClean="0"/>
              <a:t>c+d</a:t>
            </a:r>
            <a:r>
              <a:rPr lang="pl-P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Wartość predykcyjna dodatnia – prawdopodobieństwo, że osoba jest chora zakładając, że ma symptom p=a/(</a:t>
            </a:r>
            <a:r>
              <a:rPr lang="pl-PL" dirty="0" err="1" smtClean="0"/>
              <a:t>a+c</a:t>
            </a:r>
            <a:r>
              <a:rPr lang="pl-PL" dirty="0"/>
              <a:t>)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Wartość predykcyjna ujemna – prawdopodobieństwo, że osoba jest zdrowa zakładając, że nie ma symptomu p=d/(</a:t>
            </a:r>
            <a:r>
              <a:rPr lang="pl-PL" dirty="0" err="1" smtClean="0"/>
              <a:t>b+d</a:t>
            </a:r>
            <a:r>
              <a:rPr lang="pl-PL" dirty="0" smtClean="0"/>
              <a:t>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8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Skala nominalna - porównanie dwóch grup niezależnych</a:t>
            </a:r>
            <a:endParaRPr lang="pl-PL" dirty="0"/>
          </a:p>
          <a:p>
            <a:r>
              <a:rPr lang="pl-PL" dirty="0" smtClean="0"/>
              <a:t>Porównanie proporcji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2474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Badamy proporcje p</a:t>
            </a:r>
            <a:r>
              <a:rPr lang="pl-PL" baseline="-25000" dirty="0" smtClean="0"/>
              <a:t>1</a:t>
            </a:r>
            <a:r>
              <a:rPr lang="pl-PL" dirty="0" smtClean="0"/>
              <a:t>=a/(</a:t>
            </a:r>
            <a:r>
              <a:rPr lang="pl-PL" dirty="0" err="1" smtClean="0"/>
              <a:t>a+b</a:t>
            </a:r>
            <a:r>
              <a:rPr lang="pl-PL" dirty="0" smtClean="0"/>
              <a:t>) i p</a:t>
            </a:r>
            <a:r>
              <a:rPr lang="pl-PL" baseline="-25000" dirty="0" smtClean="0"/>
              <a:t>2</a:t>
            </a:r>
            <a:r>
              <a:rPr lang="pl-PL" dirty="0" smtClean="0"/>
              <a:t>=c/(</a:t>
            </a:r>
            <a:r>
              <a:rPr lang="pl-PL" dirty="0" err="1" smtClean="0"/>
              <a:t>c+d</a:t>
            </a:r>
            <a:r>
              <a:rPr lang="pl-PL" dirty="0" smtClean="0"/>
              <a:t>) i porównujemy je do proporcji oczekiwanych w sytuacji w której symptom nie zależy od grupy.</a:t>
            </a:r>
          </a:p>
          <a:p>
            <a:endParaRPr lang="pl-PL" dirty="0"/>
          </a:p>
          <a:p>
            <a:r>
              <a:rPr lang="pl-PL" b="1" dirty="0" smtClean="0"/>
              <a:t>Hipotezy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el-GR" dirty="0"/>
              <a:t>π</a:t>
            </a:r>
            <a:r>
              <a:rPr lang="pl-PL" baseline="-25000" dirty="0" smtClean="0"/>
              <a:t>1</a:t>
            </a:r>
            <a:r>
              <a:rPr lang="pl-PL" dirty="0" smtClean="0"/>
              <a:t>=</a:t>
            </a:r>
            <a:r>
              <a:rPr lang="el-GR" dirty="0" smtClean="0"/>
              <a:t> π</a:t>
            </a:r>
            <a:r>
              <a:rPr lang="pl-PL" baseline="-25000" dirty="0" smtClean="0"/>
              <a:t>2</a:t>
            </a:r>
            <a:r>
              <a:rPr lang="pl-PL" dirty="0" smtClean="0"/>
              <a:t>  lub P(</a:t>
            </a:r>
            <a:r>
              <a:rPr lang="pl-PL" dirty="0" err="1" smtClean="0"/>
              <a:t>x,y</a:t>
            </a:r>
            <a:r>
              <a:rPr lang="pl-PL" dirty="0" smtClean="0"/>
              <a:t>)=P(x)P(y)       </a:t>
            </a:r>
            <a:r>
              <a:rPr lang="pl-PL" i="1" dirty="0" smtClean="0"/>
              <a:t>Równość </a:t>
            </a:r>
            <a:r>
              <a:rPr lang="pl-PL" i="1" dirty="0"/>
              <a:t>proporcji jest </a:t>
            </a:r>
            <a:r>
              <a:rPr lang="pl-PL" i="1" dirty="0" smtClean="0"/>
              <a:t>równoważna</a:t>
            </a:r>
            <a:endParaRPr lang="pl-PL" i="1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el-GR" dirty="0" smtClean="0"/>
              <a:t>π</a:t>
            </a:r>
            <a:r>
              <a:rPr lang="pl-PL" baseline="-25000" dirty="0" smtClean="0"/>
              <a:t>1</a:t>
            </a:r>
            <a:r>
              <a:rPr lang="pl-PL" dirty="0"/>
              <a:t>≠</a:t>
            </a:r>
            <a:r>
              <a:rPr lang="el-GR" dirty="0"/>
              <a:t> </a:t>
            </a:r>
            <a:r>
              <a:rPr lang="el-GR" dirty="0" smtClean="0"/>
              <a:t>π</a:t>
            </a:r>
            <a:r>
              <a:rPr lang="pl-PL" baseline="-25000" dirty="0" smtClean="0"/>
              <a:t>2</a:t>
            </a:r>
            <a:r>
              <a:rPr lang="pl-PL" dirty="0" smtClean="0"/>
              <a:t>  lub P(</a:t>
            </a:r>
            <a:r>
              <a:rPr lang="pl-PL" dirty="0" err="1" smtClean="0"/>
              <a:t>x,y</a:t>
            </a:r>
            <a:r>
              <a:rPr lang="pl-PL" dirty="0" smtClean="0"/>
              <a:t>)≠P(x)P(y)       </a:t>
            </a:r>
            <a:r>
              <a:rPr lang="pl-PL" i="1" dirty="0" smtClean="0"/>
              <a:t>niezależności </a:t>
            </a:r>
            <a:r>
              <a:rPr lang="pl-PL" i="1" dirty="0"/>
              <a:t>zmiennych.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Testy oparte są na porównaniu liczności obserwowanych </a:t>
            </a:r>
            <a:r>
              <a:rPr lang="pl-PL" dirty="0" err="1" smtClean="0"/>
              <a:t>O</a:t>
            </a:r>
            <a:r>
              <a:rPr lang="pl-PL" baseline="-25000" dirty="0" err="1" smtClean="0"/>
              <a:t>i</a:t>
            </a:r>
            <a:r>
              <a:rPr lang="pl-PL" dirty="0" smtClean="0"/>
              <a:t> do liczności oczekiwanych </a:t>
            </a:r>
            <a:r>
              <a:rPr lang="pl-PL" dirty="0" err="1" smtClean="0"/>
              <a:t>E</a:t>
            </a:r>
            <a:r>
              <a:rPr lang="pl-PL" baseline="-25000" dirty="0" err="1" smtClean="0"/>
              <a:t>i</a:t>
            </a:r>
            <a:r>
              <a:rPr lang="pl-PL" dirty="0" smtClean="0"/>
              <a:t>, gdy H</a:t>
            </a:r>
            <a:r>
              <a:rPr lang="pl-PL" baseline="-25000" dirty="0" smtClean="0"/>
              <a:t>0</a:t>
            </a:r>
            <a:r>
              <a:rPr lang="pl-PL" dirty="0" smtClean="0"/>
              <a:t> jest prawdziwa</a:t>
            </a:r>
          </a:p>
          <a:p>
            <a:endParaRPr lang="pl-PL" dirty="0" smtClean="0"/>
          </a:p>
          <a:p>
            <a:r>
              <a:rPr lang="pl-PL" dirty="0" smtClean="0"/>
              <a:t>np.</a:t>
            </a:r>
            <a:endParaRPr lang="pl-PL" dirty="0"/>
          </a:p>
          <a:p>
            <a:r>
              <a:rPr lang="pl-PL" dirty="0" smtClean="0"/>
              <a:t>E</a:t>
            </a:r>
            <a:r>
              <a:rPr lang="pl-PL" baseline="-25000" dirty="0"/>
              <a:t>1</a:t>
            </a:r>
            <a:r>
              <a:rPr lang="pl-PL" dirty="0" smtClean="0"/>
              <a:t>=(</a:t>
            </a:r>
            <a:r>
              <a:rPr lang="pl-PL" dirty="0" err="1" smtClean="0"/>
              <a:t>a+b</a:t>
            </a:r>
            <a:r>
              <a:rPr lang="pl-PL" dirty="0" smtClean="0"/>
              <a:t>)(</a:t>
            </a:r>
            <a:r>
              <a:rPr lang="pl-PL" dirty="0" err="1" smtClean="0"/>
              <a:t>a+c</a:t>
            </a:r>
            <a:r>
              <a:rPr lang="pl-PL" dirty="0" smtClean="0"/>
              <a:t>)/(</a:t>
            </a:r>
            <a:r>
              <a:rPr lang="pl-PL" dirty="0" err="1" smtClean="0"/>
              <a:t>a+b+c+d</a:t>
            </a:r>
            <a:r>
              <a:rPr lang="pl-PL" dirty="0" smtClean="0"/>
              <a:t>) 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co wynika z warunku </a:t>
            </a:r>
          </a:p>
          <a:p>
            <a:r>
              <a:rPr lang="pl-PL" dirty="0" smtClean="0"/>
              <a:t>P(x=</a:t>
            </a:r>
            <a:r>
              <a:rPr lang="pl-PL" dirty="0" err="1" smtClean="0"/>
              <a:t>tak,y</a:t>
            </a:r>
            <a:r>
              <a:rPr lang="pl-PL" dirty="0" smtClean="0"/>
              <a:t>=chorzy)=P(x=tak)P(y=chorzy)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72856"/>
              </p:ext>
            </p:extLst>
          </p:nvPr>
        </p:nvGraphicFramePr>
        <p:xfrm>
          <a:off x="3779912" y="4296957"/>
          <a:ext cx="4536504" cy="206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648072"/>
                <a:gridCol w="1224136"/>
              </a:tblGrid>
              <a:tr h="70329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Symptom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(test)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Grupy ↓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suma</a:t>
                      </a:r>
                    </a:p>
                  </a:txBody>
                  <a:tcPr/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Chorzy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endParaRPr lang="pl-PL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Zdrowi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b+d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a+b+c+d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22481"/>
              </p:ext>
            </p:extLst>
          </p:nvPr>
        </p:nvGraphicFramePr>
        <p:xfrm>
          <a:off x="395536" y="764704"/>
          <a:ext cx="73850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10" name="Equation" r:id="rId3" imgW="3670200" imgH="1726920" progId="Equation.DSMT4">
                  <p:embed/>
                </p:oleObj>
              </mc:Choice>
              <mc:Fallback>
                <p:oleObj name="Equation" r:id="rId3" imgW="367020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764704"/>
                        <a:ext cx="738505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1022"/>
              </p:ext>
            </p:extLst>
          </p:nvPr>
        </p:nvGraphicFramePr>
        <p:xfrm>
          <a:off x="4284948" y="3573016"/>
          <a:ext cx="4536504" cy="206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648072"/>
                <a:gridCol w="1224136"/>
              </a:tblGrid>
              <a:tr h="70329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Symptom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(test)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Grupy ↓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suma</a:t>
                      </a:r>
                    </a:p>
                  </a:txBody>
                  <a:tcPr/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Chorzy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endParaRPr lang="pl-PL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Zdrowi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b+d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a+b+c+d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113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Skala nominalna - porównanie dwóch grup niezależnych</a:t>
            </a:r>
            <a:endParaRPr lang="pl-PL" dirty="0"/>
          </a:p>
          <a:p>
            <a:r>
              <a:rPr lang="pl-PL" dirty="0" smtClean="0"/>
              <a:t>Porównanie proporcji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484784"/>
            <a:ext cx="81351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chi2 (N=n</a:t>
            </a:r>
            <a:r>
              <a:rPr lang="pl-PL" baseline="-25000" dirty="0" smtClean="0"/>
              <a:t>1</a:t>
            </a:r>
            <a:r>
              <a:rPr lang="pl-PL" dirty="0" smtClean="0"/>
              <a:t>+n</a:t>
            </a:r>
            <a:r>
              <a:rPr lang="pl-PL" baseline="-25000" dirty="0" smtClean="0"/>
              <a:t>2</a:t>
            </a:r>
            <a:r>
              <a:rPr lang="pl-PL" dirty="0" smtClean="0"/>
              <a:t>&gt;40, </a:t>
            </a:r>
            <a:r>
              <a:rPr lang="pl-PL" dirty="0" err="1" smtClean="0"/>
              <a:t>E</a:t>
            </a:r>
            <a:r>
              <a:rPr lang="pl-PL" baseline="-25000" dirty="0" err="1" smtClean="0"/>
              <a:t>i</a:t>
            </a:r>
            <a:r>
              <a:rPr lang="pl-PL" dirty="0" smtClean="0"/>
              <a:t>&gt;10)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lvl="2"/>
            <a:endParaRPr lang="pl-PL" dirty="0"/>
          </a:p>
          <a:p>
            <a:pPr lvl="2"/>
            <a:r>
              <a:rPr lang="pl-PL" dirty="0" smtClean="0"/>
              <a:t>				dla tabeli 2x2</a:t>
            </a:r>
          </a:p>
          <a:p>
            <a:pPr lvl="2"/>
            <a:r>
              <a:rPr lang="pl-PL" dirty="0"/>
              <a:t>	</a:t>
            </a:r>
            <a:r>
              <a:rPr lang="pl-PL" dirty="0" smtClean="0"/>
              <a:t>			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V-kwadrat (N&gt;40 i jakieś </a:t>
            </a:r>
            <a:r>
              <a:rPr lang="pl-PL" dirty="0" err="1" smtClean="0"/>
              <a:t>E</a:t>
            </a:r>
            <a:r>
              <a:rPr lang="pl-PL" baseline="-25000" dirty="0" err="1" smtClean="0"/>
              <a:t>i</a:t>
            </a:r>
            <a:r>
              <a:rPr lang="pl-PL" dirty="0" smtClean="0"/>
              <a:t>&lt;10)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Chi2 z poprawką </a:t>
            </a:r>
            <a:r>
              <a:rPr lang="pl-PL" dirty="0" err="1" smtClean="0"/>
              <a:t>Yatesa</a:t>
            </a:r>
            <a:r>
              <a:rPr lang="pl-PL" dirty="0" smtClean="0"/>
              <a:t> (N&gt;40 i jakieś </a:t>
            </a:r>
            <a:r>
              <a:rPr lang="pl-PL" dirty="0" err="1" smtClean="0"/>
              <a:t>E</a:t>
            </a:r>
            <a:r>
              <a:rPr lang="pl-PL" baseline="-25000" dirty="0" err="1" smtClean="0"/>
              <a:t>i</a:t>
            </a:r>
            <a:r>
              <a:rPr lang="pl-PL" dirty="0"/>
              <a:t>&lt;</a:t>
            </a:r>
            <a:r>
              <a:rPr lang="pl-PL" dirty="0" smtClean="0"/>
              <a:t>5, lub 20&lt;N≤40 i wszystkie </a:t>
            </a:r>
            <a:r>
              <a:rPr lang="pl-PL" dirty="0" err="1" smtClean="0"/>
              <a:t>E</a:t>
            </a:r>
            <a:r>
              <a:rPr lang="pl-PL" baseline="-25000" dirty="0" err="1" smtClean="0"/>
              <a:t>i</a:t>
            </a:r>
            <a:r>
              <a:rPr lang="pl-PL" dirty="0" smtClean="0"/>
              <a:t>&gt;5)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Dokładny Fishera (</a:t>
            </a:r>
            <a:r>
              <a:rPr lang="pl-PL" dirty="0"/>
              <a:t>20&lt;N≤40 </a:t>
            </a:r>
            <a:r>
              <a:rPr lang="pl-PL" dirty="0" smtClean="0"/>
              <a:t>i </a:t>
            </a:r>
            <a:r>
              <a:rPr lang="pl-PL" dirty="0"/>
              <a:t>jakieś </a:t>
            </a:r>
            <a:r>
              <a:rPr lang="pl-PL" dirty="0" err="1" smtClean="0"/>
              <a:t>E</a:t>
            </a:r>
            <a:r>
              <a:rPr lang="pl-PL" baseline="-25000" dirty="0" err="1" smtClean="0"/>
              <a:t>i</a:t>
            </a:r>
            <a:r>
              <a:rPr lang="pl-PL" dirty="0" smtClean="0"/>
              <a:t>&lt;5, lub N</a:t>
            </a:r>
            <a:r>
              <a:rPr lang="pl-PL" dirty="0"/>
              <a:t> </a:t>
            </a:r>
            <a:r>
              <a:rPr lang="pl-PL" dirty="0" smtClean="0"/>
              <a:t>≤20)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967910"/>
              </p:ext>
            </p:extLst>
          </p:nvPr>
        </p:nvGraphicFramePr>
        <p:xfrm>
          <a:off x="1259632" y="1988840"/>
          <a:ext cx="2106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681" name="Equation" r:id="rId3" imgW="1117440" imgH="495000" progId="Equation.DSMT4">
                  <p:embed/>
                </p:oleObj>
              </mc:Choice>
              <mc:Fallback>
                <p:oleObj name="Equation" r:id="rId3" imgW="111744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88840"/>
                        <a:ext cx="2106613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42229"/>
              </p:ext>
            </p:extLst>
          </p:nvPr>
        </p:nvGraphicFramePr>
        <p:xfrm>
          <a:off x="1259632" y="3068960"/>
          <a:ext cx="3615290" cy="89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682" name="Equation" r:id="rId5" imgW="2032000" imgH="508000" progId="Equation.DSMT4">
                  <p:embed/>
                </p:oleObj>
              </mc:Choice>
              <mc:Fallback>
                <p:oleObj name="Equation" r:id="rId5" imgW="20320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068960"/>
                        <a:ext cx="3615290" cy="899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Skala nominalna - porównanie dwóch grup zależnych - test </a:t>
            </a:r>
            <a:r>
              <a:rPr lang="pl-PL" b="1" dirty="0" err="1" smtClean="0"/>
              <a:t>McNemara</a:t>
            </a:r>
            <a:endParaRPr lang="pl-PL" dirty="0"/>
          </a:p>
          <a:p>
            <a:r>
              <a:rPr lang="pl-PL" dirty="0" smtClean="0"/>
              <a:t>Porównanie proporcji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5536" y="1268760"/>
            <a:ext cx="8291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Badamy proporcje p</a:t>
            </a:r>
            <a:r>
              <a:rPr lang="pl-PL" baseline="-25000" dirty="0"/>
              <a:t>1</a:t>
            </a:r>
            <a:r>
              <a:rPr lang="pl-PL" dirty="0" smtClean="0"/>
              <a:t>=(</a:t>
            </a:r>
            <a:r>
              <a:rPr lang="pl-PL" dirty="0" err="1" smtClean="0"/>
              <a:t>a+b</a:t>
            </a:r>
            <a:r>
              <a:rPr lang="pl-PL" dirty="0" smtClean="0"/>
              <a:t>)/(</a:t>
            </a:r>
            <a:r>
              <a:rPr lang="pl-PL" dirty="0" err="1" smtClean="0"/>
              <a:t>c+d</a:t>
            </a:r>
            <a:r>
              <a:rPr lang="pl-PL" dirty="0" smtClean="0"/>
              <a:t>) </a:t>
            </a:r>
            <a:r>
              <a:rPr lang="pl-PL" dirty="0"/>
              <a:t>i p</a:t>
            </a:r>
            <a:r>
              <a:rPr lang="pl-PL" baseline="-25000" dirty="0"/>
              <a:t>2</a:t>
            </a:r>
            <a:r>
              <a:rPr lang="pl-PL" dirty="0" smtClean="0"/>
              <a:t>=(</a:t>
            </a:r>
            <a:r>
              <a:rPr lang="pl-PL" dirty="0" err="1" smtClean="0"/>
              <a:t>a+c</a:t>
            </a:r>
            <a:r>
              <a:rPr lang="pl-PL" dirty="0" smtClean="0"/>
              <a:t>)/(</a:t>
            </a:r>
            <a:r>
              <a:rPr lang="pl-PL" dirty="0" err="1" smtClean="0"/>
              <a:t>b+d</a:t>
            </a:r>
            <a:r>
              <a:rPr lang="pl-PL" dirty="0" smtClean="0"/>
              <a:t>).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Hipotezy</a:t>
            </a:r>
            <a:r>
              <a:rPr lang="pl-PL" dirty="0"/>
              <a:t>:</a:t>
            </a:r>
          </a:p>
          <a:p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el-GR" dirty="0"/>
              <a:t>π</a:t>
            </a:r>
            <a:r>
              <a:rPr lang="pl-PL" baseline="-25000" dirty="0"/>
              <a:t>1</a:t>
            </a:r>
            <a:r>
              <a:rPr lang="pl-PL" dirty="0"/>
              <a:t>=</a:t>
            </a:r>
            <a:r>
              <a:rPr lang="el-GR" dirty="0"/>
              <a:t> π</a:t>
            </a:r>
            <a:r>
              <a:rPr lang="pl-PL" baseline="-25000" dirty="0" smtClean="0"/>
              <a:t>2</a:t>
            </a:r>
            <a:endParaRPr lang="pl-PL" i="1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el-GR" dirty="0"/>
              <a:t>π</a:t>
            </a:r>
            <a:r>
              <a:rPr lang="pl-PL" baseline="-25000" dirty="0"/>
              <a:t>1</a:t>
            </a:r>
            <a:r>
              <a:rPr lang="pl-PL" dirty="0"/>
              <a:t>≠</a:t>
            </a:r>
            <a:r>
              <a:rPr lang="el-GR" dirty="0"/>
              <a:t> π</a:t>
            </a:r>
            <a:r>
              <a:rPr lang="pl-PL" baseline="-25000" dirty="0" smtClean="0"/>
              <a:t>2</a:t>
            </a:r>
            <a:endParaRPr lang="pl-PL" i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1213"/>
              </p:ext>
            </p:extLst>
          </p:nvPr>
        </p:nvGraphicFramePr>
        <p:xfrm>
          <a:off x="3635896" y="1990245"/>
          <a:ext cx="3168352" cy="206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576064"/>
                <a:gridCol w="576064"/>
                <a:gridCol w="1008112"/>
              </a:tblGrid>
              <a:tr h="703296">
                <a:tc>
                  <a:txBody>
                    <a:bodyPr/>
                    <a:lstStyle/>
                    <a:p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po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przed ↓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suma</a:t>
                      </a:r>
                    </a:p>
                  </a:txBody>
                  <a:tcPr/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endParaRPr lang="pl-PL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b+d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a+b+c+d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31004"/>
              </p:ext>
            </p:extLst>
          </p:nvPr>
        </p:nvGraphicFramePr>
        <p:xfrm>
          <a:off x="683568" y="3861048"/>
          <a:ext cx="19224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609" name="Equation" r:id="rId3" imgW="1079280" imgH="520560" progId="Equation.DSMT4">
                  <p:embed/>
                </p:oleObj>
              </mc:Choice>
              <mc:Fallback>
                <p:oleObj name="Equation" r:id="rId3" imgW="10792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1048"/>
                        <a:ext cx="1922463" cy="922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7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Porównanie wielu próbek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380824" y="908720"/>
                <a:ext cx="8208912" cy="552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</a:t>
                </a:r>
                <a:r>
                  <a:rPr lang="pl-PL" dirty="0" smtClean="0"/>
                  <a:t>μ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=μ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=μ</a:t>
                </a:r>
                <a:r>
                  <a:rPr lang="pl-PL" baseline="-25000" dirty="0" smtClean="0"/>
                  <a:t>3</a:t>
                </a:r>
                <a:r>
                  <a:rPr lang="pl-PL" dirty="0" smtClean="0"/>
                  <a:t>=…=</a:t>
                </a:r>
                <a:r>
                  <a:rPr lang="pl-PL" dirty="0" err="1" smtClean="0"/>
                  <a:t>μ</a:t>
                </a:r>
                <a:r>
                  <a:rPr lang="pl-PL" baseline="-25000" dirty="0" err="1" smtClean="0"/>
                  <a:t>k</a:t>
                </a: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1</a:t>
                </a:r>
                <a:r>
                  <a:rPr lang="pl-PL" dirty="0" smtClean="0"/>
                  <a:t>: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 err="1" smtClean="0"/>
                  <a:t>μ</a:t>
                </a:r>
                <a:r>
                  <a:rPr lang="pl-PL" baseline="-25000" dirty="0" err="1" smtClean="0"/>
                  <a:t>i</a:t>
                </a:r>
                <a:r>
                  <a:rPr lang="pl-PL" dirty="0" err="1" smtClean="0"/>
                  <a:t>≠μ</a:t>
                </a:r>
                <a:r>
                  <a:rPr lang="pl-PL" baseline="-25000" dirty="0" err="1" smtClean="0"/>
                  <a:t>j</a:t>
                </a:r>
                <a:endParaRPr lang="pl-PL" baseline="-25000" dirty="0" smtClean="0"/>
              </a:p>
              <a:p>
                <a:pPr lvl="1"/>
                <a:endParaRPr lang="pl-PL" baseline="-25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Można użyć wielu (k(k-1)/2) testów dla dwóch próbek, ale spowoduje to wzrost błędu pierwszego rodzaju. Jeśli przyjmiemy, że dla pojedynczego testu błąd pierwszego rodzaju wynosi </a:t>
                </a:r>
                <a:r>
                  <a:rPr lang="el-GR" dirty="0" smtClean="0"/>
                  <a:t>α</a:t>
                </a:r>
                <a:r>
                  <a:rPr lang="pl-PL" dirty="0" smtClean="0"/>
                  <a:t> wówczas błąd pierwszego rodzaju dla wszystkich porównań jest duży, gdyż jest sumą błędów pojedynczych porównań: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l-PL" dirty="0" smtClean="0"/>
              </a:p>
              <a:p>
                <a:endParaRPr lang="pl-PL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pl-PL" dirty="0" smtClean="0"/>
                  <a:t>Problem ten można obejść stosując poprawkę </a:t>
                </a:r>
                <a:r>
                  <a:rPr lang="pl-PL" dirty="0" err="1" smtClean="0"/>
                  <a:t>Bonferoniego</a:t>
                </a:r>
                <a:endParaRPr lang="pl-PL" dirty="0" smtClean="0"/>
              </a:p>
              <a:p>
                <a:pPr marL="342900" indent="-342900">
                  <a:buFont typeface="+mj-lt"/>
                  <a:buAutoNum type="arabicPeriod" startAt="3"/>
                </a:pPr>
                <a:endParaRPr lang="pl-P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pl-PL" dirty="0"/>
                            <m:t> 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pl-PL" dirty="0" smtClean="0"/>
              </a:p>
              <a:p>
                <a:endParaRPr lang="pl-PL" dirty="0" smtClean="0"/>
              </a:p>
              <a:p>
                <a:r>
                  <a:rPr lang="pl-PL" dirty="0" smtClean="0"/>
                  <a:t>     ale prowadzi to do wzrostu błędu drugiego rodzaju</a:t>
                </a:r>
                <a:endParaRPr lang="pl-PL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4" y="908720"/>
                <a:ext cx="8208912" cy="5527347"/>
              </a:xfrm>
              <a:prstGeom prst="rect">
                <a:avLst/>
              </a:prstGeom>
              <a:blipFill rotWithShape="0">
                <a:blip r:embed="rId2"/>
                <a:stretch>
                  <a:fillRect l="-445" t="-551" b="-7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450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Porównanie wielu próbek – test ANOVA</a:t>
            </a:r>
          </a:p>
          <a:p>
            <a:r>
              <a:rPr lang="pl-PL" dirty="0"/>
              <a:t>p</a:t>
            </a:r>
            <a:r>
              <a:rPr lang="pl-PL" dirty="0" smtClean="0"/>
              <a:t>orównanie średnich wielu próbek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49380" y="1268760"/>
            <a:ext cx="81472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Założenia: grupy niezależne, rozkład normalny we wszystkich grupach, równe wariancje, brak korelacji średnich w grupach z ich wariancjami.</a:t>
            </a:r>
            <a:endParaRPr lang="pl-PL" dirty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Przyjmujemy model: </a:t>
            </a:r>
            <a:r>
              <a:rPr lang="pl-PL" dirty="0" err="1"/>
              <a:t>x</a:t>
            </a:r>
            <a:r>
              <a:rPr lang="pl-PL" baseline="-25000" dirty="0" err="1"/>
              <a:t>ij</a:t>
            </a:r>
            <a:r>
              <a:rPr lang="pl-PL" dirty="0"/>
              <a:t>=µ+α</a:t>
            </a:r>
            <a:r>
              <a:rPr lang="pl-PL" baseline="-25000" dirty="0" err="1"/>
              <a:t>i</a:t>
            </a:r>
            <a:r>
              <a:rPr lang="pl-PL" dirty="0" err="1"/>
              <a:t>+e</a:t>
            </a:r>
            <a:r>
              <a:rPr lang="pl-PL" baseline="-25000" dirty="0" err="1"/>
              <a:t>ij</a:t>
            </a:r>
            <a:r>
              <a:rPr lang="pl-PL" dirty="0"/>
              <a:t> </a:t>
            </a: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Porównujemy zmienność wew. grupową: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0" lvl="1"/>
            <a:r>
              <a:rPr lang="pl-PL" dirty="0" smtClean="0"/>
              <a:t> 		     ze zmiennością międzygrupową</a:t>
            </a:r>
          </a:p>
          <a:p>
            <a:pPr marL="0" lvl="1"/>
            <a:endParaRPr lang="pl-PL" dirty="0"/>
          </a:p>
          <a:p>
            <a:pPr marL="0" lvl="1"/>
            <a:r>
              <a:rPr lang="pl-PL" dirty="0" smtClean="0"/>
              <a:t>Używając statystyki F zdefiniowanej jako:</a:t>
            </a:r>
          </a:p>
          <a:p>
            <a:pPr marL="0" lvl="1"/>
            <a:endParaRPr lang="pl-PL" dirty="0"/>
          </a:p>
          <a:p>
            <a:pPr marL="0" lvl="1"/>
            <a:endParaRPr lang="pl-PL" dirty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0" lvl="2"/>
            <a:endParaRPr lang="pl-PL" dirty="0" smtClean="0"/>
          </a:p>
          <a:p>
            <a:pPr marL="0" lvl="2"/>
            <a:endParaRPr lang="pl-PL" dirty="0" smtClean="0"/>
          </a:p>
          <a:p>
            <a:pPr marL="0" lvl="2"/>
            <a:r>
              <a:rPr lang="pl-PL" dirty="0"/>
              <a:t>z k-1 i n-k </a:t>
            </a:r>
            <a:r>
              <a:rPr lang="pl-PL" dirty="0" smtClean="0"/>
              <a:t>stopniami swobody</a:t>
            </a:r>
            <a:endParaRPr lang="pl-PL" dirty="0"/>
          </a:p>
          <a:p>
            <a:pPr marL="0" lvl="2"/>
            <a:endParaRPr lang="pl-PL" baseline="-25000" dirty="0" smtClean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49934"/>
              </p:ext>
            </p:extLst>
          </p:nvPr>
        </p:nvGraphicFramePr>
        <p:xfrm>
          <a:off x="971600" y="3018713"/>
          <a:ext cx="1563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00" name="Equation" r:id="rId3" imgW="927000" imgH="444240" progId="Equation.DSMT4">
                  <p:embed/>
                </p:oleObj>
              </mc:Choice>
              <mc:Fallback>
                <p:oleObj name="Equation" r:id="rId3" imgW="92700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018713"/>
                        <a:ext cx="1563688" cy="75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98222"/>
              </p:ext>
            </p:extLst>
          </p:nvPr>
        </p:nvGraphicFramePr>
        <p:xfrm>
          <a:off x="6526223" y="3132815"/>
          <a:ext cx="1259160" cy="62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01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23" y="3132815"/>
                        <a:ext cx="1259160" cy="628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13151"/>
              </p:ext>
            </p:extLst>
          </p:nvPr>
        </p:nvGraphicFramePr>
        <p:xfrm>
          <a:off x="683566" y="4293096"/>
          <a:ext cx="78788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02" name="Equation" r:id="rId7" imgW="3848100" imgH="457200" progId="Equation.DSMT4">
                  <p:embed/>
                </p:oleObj>
              </mc:Choice>
              <mc:Fallback>
                <p:oleObj name="Equation" r:id="rId7" imgW="3848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4293096"/>
                        <a:ext cx="7878875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4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409278" y="1340768"/>
                <a:ext cx="827752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-342900">
                  <a:buFont typeface="+mj-lt"/>
                  <a:buAutoNum type="arabicPeriod" startAt="4"/>
                </a:pPr>
                <a:r>
                  <a:rPr lang="pl-PL" dirty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μ</a:t>
                </a:r>
                <a:r>
                  <a:rPr lang="pl-PL" baseline="-25000" dirty="0"/>
                  <a:t>1</a:t>
                </a:r>
                <a:r>
                  <a:rPr lang="pl-PL" dirty="0"/>
                  <a:t>=μ</a:t>
                </a:r>
                <a:r>
                  <a:rPr lang="pl-PL" baseline="-25000" dirty="0"/>
                  <a:t>2</a:t>
                </a:r>
                <a:r>
                  <a:rPr lang="pl-PL" dirty="0"/>
                  <a:t>=μ</a:t>
                </a:r>
                <a:r>
                  <a:rPr lang="pl-PL" baseline="-25000" dirty="0"/>
                  <a:t>3</a:t>
                </a:r>
                <a:r>
                  <a:rPr lang="pl-PL" dirty="0"/>
                  <a:t>=…=</a:t>
                </a:r>
                <a:r>
                  <a:rPr lang="pl-PL" dirty="0" err="1"/>
                  <a:t>μ</a:t>
                </a:r>
                <a:r>
                  <a:rPr lang="pl-PL" baseline="-25000" dirty="0" err="1"/>
                  <a:t>k</a:t>
                </a: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1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μ</a:t>
                </a:r>
                <a:r>
                  <a:rPr lang="pl-PL" baseline="-25000" dirty="0" err="1"/>
                  <a:t>i</a:t>
                </a:r>
                <a:r>
                  <a:rPr lang="pl-PL" dirty="0" err="1"/>
                  <a:t>≠</a:t>
                </a:r>
                <a:r>
                  <a:rPr lang="pl-PL" dirty="0" err="1" smtClean="0"/>
                  <a:t>μ</a:t>
                </a:r>
                <a:r>
                  <a:rPr lang="pl-PL" baseline="-25000" dirty="0" err="1" smtClean="0"/>
                  <a:t>j</a:t>
                </a:r>
                <a:endParaRPr lang="pl-PL" baseline="-25000" dirty="0" smtClean="0"/>
              </a:p>
              <a:p>
                <a:pPr lvl="1"/>
                <a:endParaRPr lang="pl-PL" baseline="-25000" dirty="0"/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pl-PL" dirty="0" smtClean="0"/>
                  <a:t>Test post hoc </a:t>
                </a:r>
                <a:r>
                  <a:rPr lang="pl-PL" dirty="0" smtClean="0">
                    <a:sym typeface="Wingdings" panose="05000000000000000000" pitchFamily="2" charset="2"/>
                  </a:rPr>
                  <a:t> test </a:t>
                </a:r>
                <a:r>
                  <a:rPr lang="pl-PL" dirty="0" err="1" smtClean="0">
                    <a:sym typeface="Wingdings" panose="05000000000000000000" pitchFamily="2" charset="2"/>
                  </a:rPr>
                  <a:t>Tukeya</a:t>
                </a:r>
                <a:r>
                  <a:rPr lang="pl-PL" dirty="0" smtClean="0">
                    <a:sym typeface="Wingdings" panose="05000000000000000000" pitchFamily="2" charset="2"/>
                  </a:rPr>
                  <a:t> – stosujemy tylko wtedy, gdy w teście ANOVA wyjdzie nam hipoteza alternatywna.</a:t>
                </a:r>
                <a:endParaRPr lang="pl-PL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8" y="1340768"/>
                <a:ext cx="8277522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442" t="-1887" b="-40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/>
          <p:cNvSpPr txBox="1"/>
          <p:nvPr/>
        </p:nvSpPr>
        <p:spPr>
          <a:xfrm>
            <a:off x="395536" y="332656"/>
            <a:ext cx="662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Porównanie wielu próbek – test ANOVA (jednoczynnikowa)</a:t>
            </a:r>
          </a:p>
          <a:p>
            <a:r>
              <a:rPr lang="pl-PL" dirty="0"/>
              <a:t>p</a:t>
            </a:r>
            <a:r>
              <a:rPr lang="pl-PL" dirty="0" smtClean="0"/>
              <a:t>orównanie średnich wielu próbek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4868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Prawdopodobieństwo w statystyce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340768"/>
            <a:ext cx="8064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Wynik pomiaru wykonanego na losowo wybranej próbce traktujemy jak </a:t>
            </a:r>
            <a:r>
              <a:rPr lang="pl-PL" sz="1600" b="1" dirty="0" smtClean="0"/>
              <a:t>zmienną losową </a:t>
            </a:r>
            <a:r>
              <a:rPr lang="pl-PL" sz="1600" dirty="0" smtClean="0"/>
              <a:t>– przyjmuje wartości z pewnym prawdopodobieństwem.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Ponieważ populacja jest praktycznie nieosiągalna, więc celem nie jest pomiar wszystkich wartości dla populacji, ale </a:t>
            </a:r>
            <a:r>
              <a:rPr lang="pl-PL" sz="1600" b="1" dirty="0" smtClean="0"/>
              <a:t>znalezienie</a:t>
            </a:r>
            <a:r>
              <a:rPr lang="pl-PL" sz="1600" dirty="0" smtClean="0"/>
              <a:t> </a:t>
            </a:r>
            <a:r>
              <a:rPr lang="pl-PL" sz="1600" b="1" dirty="0" smtClean="0"/>
              <a:t>rozkładu prawdopodobieństwa </a:t>
            </a:r>
            <a:r>
              <a:rPr lang="pl-PL" sz="1600" dirty="0"/>
              <a:t>d</a:t>
            </a:r>
            <a:r>
              <a:rPr lang="pl-PL" sz="1600" dirty="0" smtClean="0"/>
              <a:t>anej zmiennej w populacji.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 statystyce stosuje się często </a:t>
            </a:r>
            <a:r>
              <a:rPr lang="pl-PL" sz="1600" b="1" dirty="0" smtClean="0"/>
              <a:t>częstotliwościową def. prawdopodobieństwa</a:t>
            </a:r>
            <a:r>
              <a:rPr lang="pl-PL" sz="1600" dirty="0" smtClean="0"/>
              <a:t>: prawdopodobieństwo to stosunek ilości wystąpień danego zdarzenia do ilości wszystkich wystąpień.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212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744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Porównanie wielu próbek – test ANOVA z powtarzanymi pomiarami</a:t>
            </a:r>
          </a:p>
          <a:p>
            <a:r>
              <a:rPr lang="pl-PL" dirty="0"/>
              <a:t>p</a:t>
            </a:r>
            <a:r>
              <a:rPr lang="pl-PL" dirty="0" smtClean="0"/>
              <a:t>orównanie średnich wielu próbek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506777" y="1124744"/>
                <a:ext cx="8147248" cy="572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 </a:t>
                </a:r>
                <a:r>
                  <a:rPr lang="pl-PL" b="1" dirty="0" smtClean="0"/>
                  <a:t>Założenia</a:t>
                </a:r>
                <a:r>
                  <a:rPr lang="pl-PL" dirty="0" smtClean="0"/>
                  <a:t>: grupy zależne, rozkład normalny we wszystkich grupach, sferyczność (równość wariancji w grupach utworzonych przez wzięcie wszystkich możliwych różnic między grupami) – sprawdza się testem </a:t>
                </a:r>
                <a:r>
                  <a:rPr lang="pl-PL" dirty="0" err="1" smtClean="0"/>
                  <a:t>Mauchleya</a:t>
                </a:r>
                <a:r>
                  <a:rPr lang="pl-PL" dirty="0" smtClean="0"/>
                  <a:t>. Jeśli brak sferyczności to należy użyć poprawek </a:t>
                </a:r>
                <a:r>
                  <a:rPr lang="pl-PL" dirty="0" err="1" smtClean="0"/>
                  <a:t>Greenhousa-Geissera</a:t>
                </a:r>
                <a:r>
                  <a:rPr lang="pl-PL" dirty="0" smtClean="0"/>
                  <a:t> lub </a:t>
                </a:r>
                <a:r>
                  <a:rPr lang="pl-PL" dirty="0" err="1" smtClean="0"/>
                  <a:t>Hunynha-Feldta</a:t>
                </a:r>
                <a:r>
                  <a:rPr lang="pl-PL" dirty="0" smtClean="0"/>
                  <a:t> lub wykonać test wielowymiarowy, który nie wymaga sferyczności. Testu wielowymiarowego nie można wykonać, jeśli ilość wartości czynnika jest zbliżona do ilości elementów w grupie.</a:t>
                </a:r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Przyjmujemy model: </a:t>
                </a:r>
                <a:r>
                  <a:rPr lang="pl-PL" dirty="0" err="1" smtClean="0"/>
                  <a:t>x</a:t>
                </a:r>
                <a:r>
                  <a:rPr lang="pl-PL" baseline="-25000" dirty="0" err="1" smtClean="0"/>
                  <a:t>ij</a:t>
                </a:r>
                <a:r>
                  <a:rPr lang="pl-PL" dirty="0" smtClean="0"/>
                  <a:t>=µ+α</a:t>
                </a:r>
                <a:r>
                  <a:rPr lang="pl-PL" baseline="-25000" dirty="0" smtClean="0"/>
                  <a:t>i</a:t>
                </a:r>
                <a:r>
                  <a:rPr lang="pl-PL" dirty="0" smtClean="0"/>
                  <a:t>+</a:t>
                </a:r>
                <a:r>
                  <a:rPr lang="el-GR" dirty="0" smtClean="0"/>
                  <a:t>π</a:t>
                </a:r>
                <a:r>
                  <a:rPr lang="pl-PL" baseline="-25000" dirty="0" err="1" smtClean="0"/>
                  <a:t>j</a:t>
                </a:r>
                <a:r>
                  <a:rPr lang="pl-PL" dirty="0" err="1" smtClean="0"/>
                  <a:t>+e</a:t>
                </a:r>
                <a:r>
                  <a:rPr lang="pl-PL" baseline="-25000" dirty="0" err="1" smtClean="0"/>
                  <a:t>ij</a:t>
                </a:r>
                <a:r>
                  <a:rPr lang="pl-PL" dirty="0"/>
                  <a:t> </a:t>
                </a:r>
                <a:r>
                  <a:rPr lang="pl-PL" dirty="0" smtClean="0"/>
                  <a:t>– dochodzi czynnik zmienności osobniczej </a:t>
                </a:r>
                <a:r>
                  <a:rPr lang="el-GR" dirty="0"/>
                  <a:t>π</a:t>
                </a:r>
                <a:r>
                  <a:rPr lang="pl-PL" baseline="-25000" dirty="0"/>
                  <a:t>j</a:t>
                </a: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MS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 jest rozbity na dwie części </a:t>
                </a:r>
                <a:r>
                  <a:rPr lang="pl-PL" dirty="0"/>
                  <a:t>część osobniczą MS</a:t>
                </a:r>
                <a:r>
                  <a:rPr lang="pl-PL" baseline="-25000" dirty="0"/>
                  <a:t>2</a:t>
                </a:r>
                <a:r>
                  <a:rPr lang="pl-PL" dirty="0"/>
                  <a:t> i resztę </a:t>
                </a:r>
                <a:r>
                  <a:rPr lang="pl-PL" dirty="0" smtClean="0"/>
                  <a:t>MS</a:t>
                </a:r>
                <a:r>
                  <a:rPr lang="pl-PL" baseline="-25000" dirty="0" smtClean="0"/>
                  <a:t>3</a:t>
                </a:r>
                <a:r>
                  <a:rPr lang="pl-PL" dirty="0" smtClean="0"/>
                  <a:t> F jest zdefiniowane jako MS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/</a:t>
                </a:r>
                <a:r>
                  <a:rPr lang="pl-PL" dirty="0"/>
                  <a:t> </a:t>
                </a:r>
                <a:r>
                  <a:rPr lang="pl-PL" dirty="0" smtClean="0"/>
                  <a:t>MS</a:t>
                </a:r>
                <a:r>
                  <a:rPr lang="pl-PL" baseline="-25000" dirty="0" smtClean="0"/>
                  <a:t>3</a:t>
                </a:r>
              </a:p>
              <a:p>
                <a:pPr marL="342900" lvl="1" indent="-342900">
                  <a:buFont typeface="+mj-lt"/>
                  <a:buAutoNum type="arabicPeriod" startAt="4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 startAt="4"/>
                </a:pPr>
                <a:r>
                  <a:rPr lang="pl-PL" dirty="0" smtClean="0"/>
                  <a:t>Hipotezy</a:t>
                </a:r>
                <a:r>
                  <a:rPr lang="pl-PL" dirty="0"/>
                  <a:t>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μ</a:t>
                </a:r>
                <a:r>
                  <a:rPr lang="pl-PL" baseline="-25000" dirty="0"/>
                  <a:t>1</a:t>
                </a:r>
                <a:r>
                  <a:rPr lang="pl-PL" dirty="0"/>
                  <a:t>=μ</a:t>
                </a:r>
                <a:r>
                  <a:rPr lang="pl-PL" baseline="-25000" dirty="0"/>
                  <a:t>2</a:t>
                </a:r>
                <a:r>
                  <a:rPr lang="pl-PL" dirty="0"/>
                  <a:t>=μ</a:t>
                </a:r>
                <a:r>
                  <a:rPr lang="pl-PL" baseline="-25000" dirty="0"/>
                  <a:t>3</a:t>
                </a:r>
                <a:r>
                  <a:rPr lang="pl-PL" dirty="0"/>
                  <a:t>=…=</a:t>
                </a:r>
                <a:r>
                  <a:rPr lang="pl-PL" dirty="0" err="1"/>
                  <a:t>μ</a:t>
                </a:r>
                <a:r>
                  <a:rPr lang="pl-PL" baseline="-25000" dirty="0" err="1"/>
                  <a:t>k</a:t>
                </a: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1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μ</a:t>
                </a:r>
                <a:r>
                  <a:rPr lang="pl-PL" baseline="-25000" dirty="0" err="1"/>
                  <a:t>i</a:t>
                </a:r>
                <a:r>
                  <a:rPr lang="pl-PL" dirty="0" err="1"/>
                  <a:t>≠μ</a:t>
                </a:r>
                <a:r>
                  <a:rPr lang="pl-PL" baseline="-25000" dirty="0" err="1"/>
                  <a:t>j</a:t>
                </a:r>
                <a:endParaRPr lang="pl-PL" baseline="-25000" dirty="0"/>
              </a:p>
              <a:p>
                <a:pPr lvl="1"/>
                <a:endParaRPr lang="pl-PL" baseline="-25000" dirty="0"/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pl-PL" dirty="0"/>
                  <a:t>Test post hoc </a:t>
                </a:r>
                <a:endParaRPr lang="pl-PL" baseline="-25000" dirty="0" smtClean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7" y="1124744"/>
                <a:ext cx="8147248" cy="5724644"/>
              </a:xfrm>
              <a:prstGeom prst="rect">
                <a:avLst/>
              </a:prstGeom>
              <a:blipFill rotWithShape="0">
                <a:blip r:embed="rId2"/>
                <a:stretch>
                  <a:fillRect l="-449" t="-6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ANOVA nieparametryczna</a:t>
            </a:r>
          </a:p>
          <a:p>
            <a:r>
              <a:rPr lang="pl-PL" dirty="0"/>
              <a:t>p</a:t>
            </a:r>
            <a:r>
              <a:rPr lang="pl-PL" dirty="0" smtClean="0"/>
              <a:t>orównanie median wielu próbek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14861" y="1484784"/>
            <a:ext cx="814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b="1" dirty="0" smtClean="0"/>
              <a:t>Test Kruskala-</a:t>
            </a:r>
            <a:r>
              <a:rPr lang="pl-PL" b="1" dirty="0" err="1" smtClean="0"/>
              <a:t>Wallisa</a:t>
            </a:r>
            <a:r>
              <a:rPr lang="pl-PL" b="1" dirty="0" smtClean="0"/>
              <a:t>  </a:t>
            </a:r>
            <a:r>
              <a:rPr lang="pl-PL" dirty="0" smtClean="0"/>
              <a:t>-</a:t>
            </a:r>
            <a:r>
              <a:rPr lang="pl-PL" b="1" dirty="0" smtClean="0"/>
              <a:t> </a:t>
            </a:r>
            <a:r>
              <a:rPr lang="pl-PL" b="1" i="1" dirty="0" smtClean="0"/>
              <a:t>założenia</a:t>
            </a:r>
            <a:r>
              <a:rPr lang="pl-PL" dirty="0" smtClean="0"/>
              <a:t>: grupy niezależne, skala co najmniej porządkowa, </a:t>
            </a:r>
            <a:r>
              <a:rPr lang="pl-PL" b="1" i="1" dirty="0" smtClean="0"/>
              <a:t>test post hoc</a:t>
            </a:r>
            <a:r>
              <a:rPr lang="pl-PL" dirty="0" smtClean="0"/>
              <a:t>: wielokrotne porównanie średnich rang.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b="1" dirty="0" smtClean="0"/>
              <a:t>Test Friedmana  </a:t>
            </a:r>
            <a:r>
              <a:rPr lang="pl-PL" dirty="0" smtClean="0"/>
              <a:t>-</a:t>
            </a:r>
            <a:r>
              <a:rPr lang="pl-PL" b="1" dirty="0" smtClean="0"/>
              <a:t> </a:t>
            </a:r>
            <a:r>
              <a:rPr lang="pl-PL" b="1" i="1" dirty="0" smtClean="0"/>
              <a:t>założenia:</a:t>
            </a:r>
            <a:r>
              <a:rPr lang="pl-PL" b="1" dirty="0" smtClean="0"/>
              <a:t> </a:t>
            </a:r>
            <a:r>
              <a:rPr lang="pl-PL" dirty="0" smtClean="0"/>
              <a:t>grupy zależne, </a:t>
            </a:r>
            <a:r>
              <a:rPr lang="pl-PL" dirty="0"/>
              <a:t>skala co najmniej porządkowa, </a:t>
            </a:r>
            <a:r>
              <a:rPr lang="pl-PL" b="1" i="1" dirty="0"/>
              <a:t>test post hoc</a:t>
            </a:r>
            <a:r>
              <a:rPr lang="pl-PL" dirty="0" smtClean="0"/>
              <a:t>: dostępny w postaci skryptu</a:t>
            </a:r>
          </a:p>
        </p:txBody>
      </p:sp>
    </p:spTree>
    <p:extLst>
      <p:ext uri="{BB962C8B-B14F-4D97-AF65-F5344CB8AC3E}">
        <p14:creationId xmlns:p14="http://schemas.microsoft.com/office/powerpoint/2010/main" val="31510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korelacji liniowej Pearsona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444511" y="1340768"/>
                <a:ext cx="8147248" cy="5186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 </a:t>
                </a:r>
                <a:r>
                  <a:rPr lang="pl-PL" b="1" dirty="0" smtClean="0"/>
                  <a:t>Założenia</a:t>
                </a:r>
                <a:r>
                  <a:rPr lang="pl-PL" dirty="0" smtClean="0"/>
                  <a:t>: rozkład normalny obu zmiennych, brak podgrup i wyników odstających, przewidywanie zależności liniowej</a:t>
                </a:r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Definicja: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0" lvl="1"/>
                <a:r>
                  <a:rPr lang="pl-PL" dirty="0"/>
                  <a:t>r</a:t>
                </a:r>
                <a:r>
                  <a:rPr lang="pl-PL" baseline="30000" dirty="0"/>
                  <a:t>2</a:t>
                </a:r>
                <a:r>
                  <a:rPr lang="pl-PL" dirty="0"/>
                  <a:t> – </a:t>
                </a:r>
                <a:r>
                  <a:rPr lang="pl-PL" b="1" dirty="0"/>
                  <a:t>współczynnik determinacji</a:t>
                </a:r>
                <a:r>
                  <a:rPr lang="pl-PL" dirty="0"/>
                  <a:t> jest miarą (ułamkową) zmienności y, która może być wyjaśniona jej liniową zależnością od </a:t>
                </a:r>
                <a:r>
                  <a:rPr lang="pl-PL" dirty="0" smtClean="0"/>
                  <a:t>x</a:t>
                </a:r>
              </a:p>
              <a:p>
                <a:pPr marL="0" lvl="1"/>
                <a:endParaRPr lang="pl-PL" dirty="0" smtClean="0"/>
              </a:p>
              <a:p>
                <a:pPr marL="342900" lvl="1" indent="-342900">
                  <a:buFont typeface="+mj-lt"/>
                  <a:buAutoNum type="arabicPeriod" startAt="3"/>
                </a:pPr>
                <a:r>
                  <a:rPr lang="pl-PL" dirty="0" smtClean="0"/>
                  <a:t>Hipotezy (test na istotność </a:t>
                </a:r>
                <a:r>
                  <a:rPr lang="pl-PL" dirty="0" err="1" smtClean="0"/>
                  <a:t>wsp</a:t>
                </a:r>
                <a:r>
                  <a:rPr lang="pl-PL" dirty="0" smtClean="0"/>
                  <a:t>. </a:t>
                </a:r>
                <a:r>
                  <a:rPr lang="pl-PL" dirty="0"/>
                  <a:t>k</a:t>
                </a:r>
                <a:r>
                  <a:rPr lang="pl-PL" dirty="0" smtClean="0"/>
                  <a:t>orelacji liniowej):  </a:t>
                </a:r>
                <a:endParaRPr lang="pl-PL" dirty="0"/>
              </a:p>
              <a:p>
                <a:pPr marL="342900" indent="-342900">
                  <a:buFont typeface="+mj-lt"/>
                  <a:buAutoNum type="arabicPeriod" startAt="3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=0</a:t>
                </a:r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≠0</a:t>
                </a:r>
                <a:endParaRPr lang="pl-PL" baseline="-25000" dirty="0"/>
              </a:p>
              <a:p>
                <a:pPr lvl="1"/>
                <a:r>
                  <a:rPr lang="pl-PL" dirty="0" smtClean="0"/>
                  <a:t>Statystyka testowa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test t-studenta z </a:t>
                </a:r>
                <a:r>
                  <a:rPr lang="pl-PL" dirty="0"/>
                  <a:t>n-2 stopniami swobody</a:t>
                </a:r>
              </a:p>
              <a:p>
                <a:pPr lvl="1"/>
                <a:endParaRPr lang="pl-PL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1" y="1340768"/>
                <a:ext cx="8147248" cy="5186100"/>
              </a:xfrm>
              <a:prstGeom prst="rect">
                <a:avLst/>
              </a:prstGeom>
              <a:blipFill rotWithShape="0">
                <a:blip r:embed="rId3"/>
                <a:stretch>
                  <a:fillRect l="-674" t="-7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47476"/>
              </p:ext>
            </p:extLst>
          </p:nvPr>
        </p:nvGraphicFramePr>
        <p:xfrm>
          <a:off x="7020272" y="2276872"/>
          <a:ext cx="1553553" cy="87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644"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276872"/>
                        <a:ext cx="1553553" cy="879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6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76829" cy="405246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332656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Współczynnik korelacji liniowej Pearsona dla różnych zbiorów danych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86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korelacji liniowej Pearsona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444511" y="1340768"/>
                <a:ext cx="8147248" cy="3830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Hipotezy (inny test na </a:t>
                </a:r>
                <a:r>
                  <a:rPr lang="pl-PL" dirty="0" err="1" smtClean="0"/>
                  <a:t>wsp</a:t>
                </a:r>
                <a:r>
                  <a:rPr lang="pl-PL" dirty="0" smtClean="0"/>
                  <a:t>. </a:t>
                </a:r>
                <a:r>
                  <a:rPr lang="pl-PL" dirty="0"/>
                  <a:t>k</a:t>
                </a:r>
                <a:r>
                  <a:rPr lang="pl-PL" dirty="0" smtClean="0"/>
                  <a:t>orelacji liniowej):  </a:t>
                </a:r>
                <a:endParaRPr lang="pl-PL" dirty="0"/>
              </a:p>
              <a:p>
                <a:pPr marL="342900" indent="-342900">
                  <a:buFont typeface="+mj-lt"/>
                  <a:buAutoNum type="arabicPeriod" startAt="3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=</a:t>
                </a:r>
                <a:r>
                  <a:rPr lang="el-GR" dirty="0" smtClean="0"/>
                  <a:t>ρ</a:t>
                </a:r>
                <a:r>
                  <a:rPr lang="pl-PL" baseline="-25000" dirty="0" smtClean="0"/>
                  <a:t>0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≠</a:t>
                </a:r>
                <a:r>
                  <a:rPr lang="el-GR" dirty="0" smtClean="0"/>
                  <a:t>ρ</a:t>
                </a:r>
                <a:r>
                  <a:rPr lang="pl-PL" baseline="-25000" dirty="0" smtClean="0"/>
                  <a:t>0</a:t>
                </a:r>
              </a:p>
              <a:p>
                <a:pPr lvl="1"/>
                <a:endParaRPr lang="pl-PL" baseline="-25000" dirty="0"/>
              </a:p>
              <a:p>
                <a:r>
                  <a:rPr lang="pl-PL" dirty="0" smtClean="0"/>
                  <a:t>Statystyka testowa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rad>
                      </m:den>
                    </m:f>
                    <m:r>
                      <a:rPr lang="pl-PL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pl-PL" i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- rozkład Gaussa </a:t>
                </a:r>
              </a:p>
              <a:p>
                <a:endParaRPr lang="pl-PL" dirty="0" smtClean="0"/>
              </a:p>
              <a:p>
                <a:endParaRPr lang="pl-PL" dirty="0"/>
              </a:p>
              <a:p>
                <a:r>
                  <a:rPr lang="pl-PL" dirty="0" smtClean="0"/>
                  <a:t>transformacja odwrotna</a:t>
                </a:r>
                <a:r>
                  <a:rPr lang="pl-PL" dirty="0" smtClean="0">
                    <a:sym typeface="Wingdings" panose="05000000000000000000" pitchFamily="2" charset="2"/>
                  </a:rPr>
                  <a:t> </a:t>
                </a:r>
                <a:endParaRPr lang="pl-PL" dirty="0"/>
              </a:p>
              <a:p>
                <a:pPr lvl="1"/>
                <a:endParaRPr lang="pl-PL" dirty="0" smtClean="0"/>
              </a:p>
              <a:p>
                <a:pPr lvl="1"/>
                <a:endParaRPr lang="pl-PL" dirty="0"/>
              </a:p>
              <a:p>
                <a:r>
                  <a:rPr lang="pl-PL" dirty="0" smtClean="0"/>
                  <a:t>Przedział </a:t>
                </a:r>
                <a:r>
                  <a:rPr lang="pl-PL" dirty="0"/>
                  <a:t>ufności dla </a:t>
                </a:r>
                <a:r>
                  <a:rPr lang="pl-PL" dirty="0" smtClean="0"/>
                  <a:t>z 	</a:t>
                </a:r>
                <a:r>
                  <a:rPr lang="pl-PL" dirty="0" smtClean="0">
                    <a:sym typeface="Wingdings" panose="05000000000000000000" pitchFamily="2" charset="2"/>
                  </a:rPr>
                  <a:t>	 stąd poprzez transformację odwrotną 				otrzymujemy przedział ufności dla </a:t>
                </a:r>
                <a:r>
                  <a:rPr lang="el-GR" dirty="0" smtClean="0"/>
                  <a:t>ρ</a:t>
                </a:r>
                <a:r>
                  <a:rPr lang="pl-PL" dirty="0" smtClean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1" y="1340768"/>
                <a:ext cx="8147248" cy="3830664"/>
              </a:xfrm>
              <a:prstGeom prst="rect">
                <a:avLst/>
              </a:prstGeom>
              <a:blipFill rotWithShape="0">
                <a:blip r:embed="rId3"/>
                <a:stretch>
                  <a:fillRect l="-674" t="-955" b="-1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66807"/>
              </p:ext>
            </p:extLst>
          </p:nvPr>
        </p:nvGraphicFramePr>
        <p:xfrm>
          <a:off x="3491880" y="3429000"/>
          <a:ext cx="1224136" cy="769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742" name="Equation" r:id="rId4" imgW="660400" imgH="419100" progId="Equation.DSMT4">
                  <p:embed/>
                </p:oleObj>
              </mc:Choice>
              <mc:Fallback>
                <p:oleObj name="Equation" r:id="rId4" imgW="6604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429000"/>
                        <a:ext cx="1224136" cy="769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6120"/>
              </p:ext>
            </p:extLst>
          </p:nvPr>
        </p:nvGraphicFramePr>
        <p:xfrm>
          <a:off x="755576" y="5171432"/>
          <a:ext cx="2995896" cy="92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743" name="Equation" r:id="rId6" imgW="1485900" imgH="457200" progId="Equation.DSMT4">
                  <p:embed/>
                </p:oleObj>
              </mc:Choice>
              <mc:Fallback>
                <p:oleObj name="Equation" r:id="rId6" imgW="14859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171432"/>
                        <a:ext cx="2995896" cy="921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6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korelacji </a:t>
            </a:r>
            <a:r>
              <a:rPr lang="pl-PL" dirty="0" err="1" smtClean="0"/>
              <a:t>Spearmana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4511" y="1340768"/>
            <a:ext cx="81472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b="1" dirty="0" smtClean="0"/>
              <a:t>Założenia</a:t>
            </a:r>
            <a:r>
              <a:rPr lang="pl-PL" dirty="0" smtClean="0"/>
              <a:t>: zmienne co najmniej w skali porządkowej – zwykle stosuje się dla zmiennych na skali interwałowej, które nie mają rozkładu normalnego. </a:t>
            </a:r>
            <a:endParaRPr lang="pl-PL" dirty="0"/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Definicja: Korelacja liniowa liczona dla rang.</a:t>
            </a:r>
            <a:endParaRPr lang="pl-PL" dirty="0"/>
          </a:p>
          <a:p>
            <a:pPr marL="0" lvl="1"/>
            <a:endParaRPr lang="pl-PL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pl-PL" dirty="0" smtClean="0"/>
              <a:t>Hipotezy (test na istotność </a:t>
            </a:r>
            <a:r>
              <a:rPr lang="pl-PL" dirty="0" err="1" smtClean="0"/>
              <a:t>wsp</a:t>
            </a:r>
            <a:r>
              <a:rPr lang="pl-PL" dirty="0" smtClean="0"/>
              <a:t>. </a:t>
            </a:r>
            <a:r>
              <a:rPr lang="pl-PL" dirty="0"/>
              <a:t>k</a:t>
            </a:r>
            <a:r>
              <a:rPr lang="pl-PL" dirty="0" smtClean="0"/>
              <a:t>orelacji </a:t>
            </a:r>
            <a:r>
              <a:rPr lang="pl-PL" dirty="0" err="1" smtClean="0"/>
              <a:t>Spearmana</a:t>
            </a:r>
            <a:r>
              <a:rPr lang="pl-PL" dirty="0" smtClean="0"/>
              <a:t>):  </a:t>
            </a:r>
            <a:endParaRPr lang="pl-PL" dirty="0"/>
          </a:p>
          <a:p>
            <a:pPr marL="342900" indent="-342900">
              <a:buFont typeface="+mj-lt"/>
              <a:buAutoNum type="arabicPeriod" startAt="3"/>
            </a:pP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el-GR" dirty="0" smtClean="0"/>
              <a:t>ρ</a:t>
            </a:r>
            <a:r>
              <a:rPr lang="pl-PL" baseline="-25000" dirty="0"/>
              <a:t>s</a:t>
            </a:r>
            <a:r>
              <a:rPr lang="pl-PL" dirty="0" smtClean="0"/>
              <a:t>=0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</a:t>
            </a:r>
            <a:r>
              <a:rPr lang="el-GR" dirty="0" smtClean="0"/>
              <a:t>ρ</a:t>
            </a:r>
            <a:r>
              <a:rPr lang="pl-PL" baseline="-25000" dirty="0" smtClean="0"/>
              <a:t>s</a:t>
            </a:r>
            <a:r>
              <a:rPr lang="pl-PL" dirty="0" smtClean="0"/>
              <a:t>≠0</a:t>
            </a:r>
          </a:p>
          <a:p>
            <a:pPr lvl="1"/>
            <a:endParaRPr lang="pl-PL" baseline="-25000" dirty="0"/>
          </a:p>
          <a:p>
            <a:r>
              <a:rPr lang="pl-PL" dirty="0" smtClean="0"/>
              <a:t>r</a:t>
            </a:r>
            <a:r>
              <a:rPr lang="pl-PL" baseline="-25000" dirty="0" smtClean="0"/>
              <a:t>s</a:t>
            </a:r>
            <a:r>
              <a:rPr lang="pl-PL" baseline="30000" dirty="0" smtClean="0"/>
              <a:t>2</a:t>
            </a:r>
            <a:r>
              <a:rPr lang="pl-PL" dirty="0" smtClean="0"/>
              <a:t> – nie podlega takiej interpretacji jak r</a:t>
            </a:r>
            <a:r>
              <a:rPr lang="pl-PL" baseline="30000" dirty="0" smtClean="0"/>
              <a:t>2</a:t>
            </a:r>
          </a:p>
          <a:p>
            <a:endParaRPr lang="pl-PL" baseline="30000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ρ</a:t>
            </a:r>
            <a:r>
              <a:rPr lang="pl-PL" baseline="-25000" dirty="0" smtClean="0"/>
              <a:t>s   </a:t>
            </a:r>
            <a:r>
              <a:rPr lang="pl-PL" dirty="0" smtClean="0"/>
              <a:t>jest miarą monotoniczności zależności między dwoma zmiennymi: </a:t>
            </a:r>
            <a:r>
              <a:rPr lang="el-GR" dirty="0" smtClean="0"/>
              <a:t>ρ</a:t>
            </a:r>
            <a:r>
              <a:rPr lang="pl-PL" baseline="-25000" dirty="0" smtClean="0"/>
              <a:t>s</a:t>
            </a:r>
            <a:r>
              <a:rPr lang="pl-PL" dirty="0" smtClean="0"/>
              <a:t>=1 lub -1 gdy zależność jest ściśle monotoniczna.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ρ</a:t>
            </a:r>
            <a:r>
              <a:rPr lang="pl-PL" baseline="-25000" dirty="0" smtClean="0"/>
              <a:t>s</a:t>
            </a:r>
            <a:r>
              <a:rPr lang="pl-PL" dirty="0" smtClean="0"/>
              <a:t> zakłada, że odległości między najbliższymi wartościami są takie same i równe 1 – wynik </a:t>
            </a:r>
            <a:r>
              <a:rPr lang="pl-PL" dirty="0" err="1" smtClean="0"/>
              <a:t>rangowania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8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</a:t>
            </a:r>
            <a:r>
              <a:rPr lang="el-GR" dirty="0" smtClean="0"/>
              <a:t>τ</a:t>
            </a:r>
            <a:r>
              <a:rPr lang="pl-PL" dirty="0" smtClean="0"/>
              <a:t> Kendalla 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4511" y="1340768"/>
            <a:ext cx="81472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b="1" dirty="0" smtClean="0"/>
              <a:t>Założenia</a:t>
            </a:r>
            <a:r>
              <a:rPr lang="pl-PL" dirty="0" smtClean="0"/>
              <a:t>: zmienne co najmniej w skali porządkowej – zwykle stosuje się dla zmiennych na skali porządkowej (brak założenia o takiej samej odległości między najbliższymi wartościami)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Definicja: (x i y to rangi lub odpowiednie wartości liczbowe)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0" lvl="1"/>
            <a:r>
              <a:rPr lang="pl-PL" dirty="0" smtClean="0"/>
              <a:t>	</a:t>
            </a:r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r>
              <a:rPr lang="pl-PL" dirty="0" smtClean="0"/>
              <a:t>P </a:t>
            </a:r>
            <a:r>
              <a:rPr lang="pl-PL" dirty="0"/>
              <a:t>- ilość par zgodnych </a:t>
            </a:r>
            <a:r>
              <a:rPr lang="pl-PL" dirty="0" smtClean="0"/>
              <a:t>(x</a:t>
            </a:r>
            <a:r>
              <a:rPr lang="pl-PL" baseline="-25000" dirty="0" smtClean="0"/>
              <a:t>1</a:t>
            </a:r>
            <a:r>
              <a:rPr lang="pl-PL" dirty="0" smtClean="0"/>
              <a:t>-x</a:t>
            </a:r>
            <a:r>
              <a:rPr lang="pl-PL" baseline="-25000" dirty="0" smtClean="0"/>
              <a:t>2</a:t>
            </a:r>
            <a:r>
              <a:rPr lang="pl-PL" dirty="0" smtClean="0"/>
              <a:t>)(y</a:t>
            </a:r>
            <a:r>
              <a:rPr lang="pl-PL" baseline="-25000" dirty="0" smtClean="0"/>
              <a:t>1</a:t>
            </a:r>
            <a:r>
              <a:rPr lang="pl-PL" dirty="0" smtClean="0"/>
              <a:t>-y</a:t>
            </a:r>
            <a:r>
              <a:rPr lang="pl-PL" baseline="-25000" dirty="0" smtClean="0"/>
              <a:t>2</a:t>
            </a:r>
            <a:r>
              <a:rPr lang="pl-PL" dirty="0" smtClean="0"/>
              <a:t>)&gt;0</a:t>
            </a:r>
          </a:p>
          <a:p>
            <a:pPr marL="0" lvl="1"/>
            <a:r>
              <a:rPr lang="pl-PL" dirty="0" smtClean="0"/>
              <a:t>Q- </a:t>
            </a:r>
            <a:r>
              <a:rPr lang="pl-PL" dirty="0"/>
              <a:t>ilość par niezgodnych (x</a:t>
            </a:r>
            <a:r>
              <a:rPr lang="pl-PL" baseline="-25000" dirty="0"/>
              <a:t>1</a:t>
            </a:r>
            <a:r>
              <a:rPr lang="pl-PL" dirty="0"/>
              <a:t>-x</a:t>
            </a:r>
            <a:r>
              <a:rPr lang="pl-PL" baseline="-25000" dirty="0"/>
              <a:t>2</a:t>
            </a:r>
            <a:r>
              <a:rPr lang="pl-PL" dirty="0"/>
              <a:t>)(</a:t>
            </a:r>
            <a:r>
              <a:rPr lang="pl-PL" dirty="0" smtClean="0"/>
              <a:t>y</a:t>
            </a:r>
            <a:r>
              <a:rPr lang="pl-PL" baseline="-25000" dirty="0" smtClean="0"/>
              <a:t>1</a:t>
            </a:r>
            <a:r>
              <a:rPr lang="pl-PL" dirty="0" smtClean="0"/>
              <a:t>-y</a:t>
            </a:r>
            <a:r>
              <a:rPr lang="pl-PL" baseline="-25000" dirty="0" smtClean="0"/>
              <a:t>2</a:t>
            </a:r>
            <a:r>
              <a:rPr lang="pl-PL" dirty="0" smtClean="0"/>
              <a:t>)&lt;0</a:t>
            </a:r>
            <a:endParaRPr lang="pl-PL" dirty="0"/>
          </a:p>
          <a:p>
            <a:pPr marL="0" lvl="1"/>
            <a:endParaRPr lang="pl-PL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pl-PL" dirty="0" smtClean="0"/>
              <a:t>Hipotezy (test na istotność </a:t>
            </a:r>
            <a:r>
              <a:rPr lang="pl-PL" dirty="0" err="1" smtClean="0"/>
              <a:t>wsp</a:t>
            </a:r>
            <a:r>
              <a:rPr lang="pl-PL" dirty="0"/>
              <a:t>. 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τ</a:t>
            </a:r>
            <a:r>
              <a:rPr lang="pl-PL" dirty="0"/>
              <a:t> </a:t>
            </a:r>
            <a:r>
              <a:rPr lang="pl-PL" dirty="0" smtClean="0"/>
              <a:t>Kendalla):  </a:t>
            </a:r>
            <a:endParaRPr lang="pl-PL" dirty="0"/>
          </a:p>
          <a:p>
            <a:pPr marL="342900" indent="-342900">
              <a:buFont typeface="+mj-lt"/>
              <a:buAutoNum type="arabicPeriod" startAt="3"/>
            </a:pP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τ</a:t>
            </a:r>
            <a:r>
              <a:rPr lang="pl-PL" dirty="0"/>
              <a:t>=0</a:t>
            </a:r>
            <a:endParaRPr lang="pl-PL" dirty="0" smtClean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/>
              <a:t>: 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τ</a:t>
            </a:r>
            <a:r>
              <a:rPr lang="pl-PL" dirty="0" smtClean="0"/>
              <a:t>≠0</a:t>
            </a:r>
          </a:p>
          <a:p>
            <a:pPr lvl="1"/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H="1" flipV="1">
            <a:off x="5148064" y="3573016"/>
            <a:ext cx="779756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Prostokąt zaokrąglony 11"/>
          <p:cNvSpPr/>
          <p:nvPr/>
        </p:nvSpPr>
        <p:spPr>
          <a:xfrm>
            <a:off x="5933517" y="3551046"/>
            <a:ext cx="2758980" cy="1128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To jest tzw. </a:t>
            </a:r>
            <a:r>
              <a:rPr lang="el-GR" dirty="0" smtClean="0"/>
              <a:t>τ</a:t>
            </a:r>
            <a:r>
              <a:rPr lang="pl-PL" baseline="-25000" dirty="0" smtClean="0"/>
              <a:t>A</a:t>
            </a:r>
            <a:r>
              <a:rPr lang="pl-PL" dirty="0" smtClean="0"/>
              <a:t>. Istnieje jeszcze </a:t>
            </a:r>
            <a:r>
              <a:rPr lang="el-GR" dirty="0" smtClean="0"/>
              <a:t>τ</a:t>
            </a:r>
            <a:r>
              <a:rPr lang="pl-PL" baseline="-25000" dirty="0" smtClean="0"/>
              <a:t>B</a:t>
            </a:r>
            <a:r>
              <a:rPr lang="pl-PL" dirty="0" smtClean="0"/>
              <a:t> i </a:t>
            </a:r>
            <a:r>
              <a:rPr lang="el-GR" dirty="0" smtClean="0"/>
              <a:t>τ</a:t>
            </a:r>
            <a:r>
              <a:rPr lang="pl-PL" baseline="-25000" dirty="0" smtClean="0"/>
              <a:t>C</a:t>
            </a:r>
            <a:r>
              <a:rPr lang="pl-PL" dirty="0" smtClean="0"/>
              <a:t> , które biorą pod uwagę rangi wiązane.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325968"/>
              </p:ext>
            </p:extLst>
          </p:nvPr>
        </p:nvGraphicFramePr>
        <p:xfrm>
          <a:off x="683568" y="2944829"/>
          <a:ext cx="643086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28" name="Equation" r:id="rId3" imgW="3276360" imgH="660240" progId="Equation.DSMT4">
                  <p:embed/>
                </p:oleObj>
              </mc:Choice>
              <mc:Fallback>
                <p:oleObj name="Equation" r:id="rId3" imgW="3276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944829"/>
                        <a:ext cx="6430868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4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</a:t>
            </a:r>
            <a:r>
              <a:rPr lang="pl-PL" dirty="0" err="1" smtClean="0"/>
              <a:t>Yule’a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4511" y="1340768"/>
            <a:ext cx="8147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b="1" dirty="0" smtClean="0"/>
              <a:t>Założenia</a:t>
            </a:r>
            <a:r>
              <a:rPr lang="pl-PL" dirty="0" smtClean="0"/>
              <a:t>: zmienne binarne w skali nominalnej – tabela 2x2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Definicja: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0" lvl="1"/>
            <a:r>
              <a:rPr lang="pl-PL" dirty="0" smtClean="0"/>
              <a:t>	</a:t>
            </a:r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r>
              <a:rPr lang="pl-PL" dirty="0"/>
              <a:t>0≤ϕ≤1 - test istotności taki sam jak dla proporcji w tablicy 2x2, </a:t>
            </a:r>
            <a:r>
              <a:rPr lang="pl-PL" dirty="0" err="1"/>
              <a:t>df</a:t>
            </a:r>
            <a:r>
              <a:rPr lang="pl-PL" dirty="0"/>
              <a:t>=1.</a:t>
            </a:r>
          </a:p>
          <a:p>
            <a:pPr marL="0" lvl="1"/>
            <a:endParaRPr lang="pl-PL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pl-PL" dirty="0" smtClean="0"/>
              <a:t>Hipotezy (test na istotność </a:t>
            </a:r>
            <a:r>
              <a:rPr lang="pl-PL" dirty="0" err="1" smtClean="0"/>
              <a:t>wsp</a:t>
            </a:r>
            <a:r>
              <a:rPr lang="pl-PL" dirty="0" smtClean="0"/>
              <a:t>. </a:t>
            </a:r>
            <a:r>
              <a:rPr lang="pl-PL" dirty="0" err="1" smtClean="0"/>
              <a:t>Yule’a</a:t>
            </a:r>
            <a:r>
              <a:rPr lang="pl-PL" dirty="0" smtClean="0"/>
              <a:t>):  </a:t>
            </a:r>
            <a:endParaRPr lang="pl-PL" dirty="0"/>
          </a:p>
          <a:p>
            <a:pPr marL="342900" indent="-342900">
              <a:buFont typeface="+mj-lt"/>
              <a:buAutoNum type="arabicPeriod" startAt="3"/>
            </a:pP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pl-PL" dirty="0" smtClean="0"/>
              <a:t>ϕ=0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/>
              <a:t>: </a:t>
            </a:r>
            <a:r>
              <a:rPr lang="pl-PL" dirty="0" smtClean="0"/>
              <a:t>ϕ≠0</a:t>
            </a:r>
          </a:p>
          <a:p>
            <a:pPr lvl="1"/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37351"/>
              </p:ext>
            </p:extLst>
          </p:nvPr>
        </p:nvGraphicFramePr>
        <p:xfrm>
          <a:off x="1475656" y="2420888"/>
          <a:ext cx="444649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86" name="Equation" r:id="rId3" imgW="2527300" imgH="533400" progId="Equation.DSMT4">
                  <p:embed/>
                </p:oleObj>
              </mc:Choice>
              <mc:Fallback>
                <p:oleObj name="Equation" r:id="rId3" imgW="25273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20888"/>
                        <a:ext cx="4446494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6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C-Pearsona (kontyngencji)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4511" y="1340768"/>
            <a:ext cx="8147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b="1" dirty="0" smtClean="0"/>
              <a:t>Założenia</a:t>
            </a:r>
            <a:r>
              <a:rPr lang="pl-PL" dirty="0" smtClean="0"/>
              <a:t>: zmienne w skali nominalnej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Definicja: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0" lvl="1"/>
            <a:r>
              <a:rPr lang="pl-PL" dirty="0" smtClean="0"/>
              <a:t>	</a:t>
            </a:r>
          </a:p>
          <a:p>
            <a:pPr marL="0" lvl="1"/>
            <a:r>
              <a:rPr lang="pl-PL" dirty="0" smtClean="0"/>
              <a:t>				</a:t>
            </a:r>
            <a:r>
              <a:rPr lang="pl-PL" dirty="0" err="1" smtClean="0"/>
              <a:t>df</a:t>
            </a:r>
            <a:r>
              <a:rPr lang="pl-PL" dirty="0"/>
              <a:t>=(n</a:t>
            </a:r>
            <a:r>
              <a:rPr lang="pl-PL" baseline="-25000" dirty="0"/>
              <a:t>1</a:t>
            </a:r>
            <a:r>
              <a:rPr lang="pl-PL" dirty="0"/>
              <a:t>-1)(n</a:t>
            </a:r>
            <a:r>
              <a:rPr lang="pl-PL" baseline="-25000" dirty="0"/>
              <a:t>2</a:t>
            </a:r>
            <a:r>
              <a:rPr lang="pl-PL" dirty="0"/>
              <a:t>-1</a:t>
            </a:r>
            <a:r>
              <a:rPr lang="pl-PL" dirty="0" smtClean="0"/>
              <a:t>)</a:t>
            </a:r>
          </a:p>
          <a:p>
            <a:pPr marL="0" lvl="1"/>
            <a:endParaRPr lang="pl-PL" dirty="0" smtClean="0"/>
          </a:p>
          <a:p>
            <a:pPr marL="0" lvl="1"/>
            <a:r>
              <a:rPr lang="pl-PL" dirty="0"/>
              <a:t>	</a:t>
            </a:r>
            <a:r>
              <a:rPr lang="pl-PL" dirty="0" smtClean="0"/>
              <a:t>		</a:t>
            </a:r>
            <a:r>
              <a:rPr lang="pl-PL" dirty="0"/>
              <a:t> n</a:t>
            </a:r>
            <a:r>
              <a:rPr lang="pl-PL" baseline="-25000" dirty="0"/>
              <a:t>1</a:t>
            </a:r>
            <a:r>
              <a:rPr lang="pl-PL" dirty="0"/>
              <a:t>, n</a:t>
            </a:r>
            <a:r>
              <a:rPr lang="pl-PL" baseline="-25000" dirty="0"/>
              <a:t>2</a:t>
            </a:r>
            <a:r>
              <a:rPr lang="pl-PL" dirty="0"/>
              <a:t> – ilość różnych elementów w grupie 1 i 2</a:t>
            </a:r>
          </a:p>
          <a:p>
            <a:pPr marL="0" lvl="1"/>
            <a:endParaRPr lang="pl-PL" dirty="0" smtClean="0"/>
          </a:p>
          <a:p>
            <a:pPr marL="0" lvl="1"/>
            <a:r>
              <a:rPr lang="pl-PL" dirty="0"/>
              <a:t>Test istotności --&gt; chi2. C powinno być większe niż 0. Przyjmuje wartości zależne od wielkości tabeli.</a:t>
            </a:r>
          </a:p>
          <a:p>
            <a:pPr marL="0" lvl="1"/>
            <a:endParaRPr lang="pl-PL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pl-PL" dirty="0" smtClean="0"/>
              <a:t>Hipotezy (test na istotność </a:t>
            </a:r>
            <a:r>
              <a:rPr lang="pl-PL" dirty="0" err="1" smtClean="0"/>
              <a:t>wsp</a:t>
            </a:r>
            <a:r>
              <a:rPr lang="pl-PL" dirty="0"/>
              <a:t>. </a:t>
            </a:r>
            <a:r>
              <a:rPr lang="pl-PL" dirty="0" smtClean="0"/>
              <a:t>C-Pearsona):  </a:t>
            </a:r>
            <a:endParaRPr lang="pl-PL" dirty="0"/>
          </a:p>
          <a:p>
            <a:pPr marL="342900" indent="-342900">
              <a:buFont typeface="+mj-lt"/>
              <a:buAutoNum type="arabicPeriod" startAt="3"/>
            </a:pP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C</a:t>
            </a:r>
            <a:r>
              <a:rPr lang="pl-PL" dirty="0" smtClean="0"/>
              <a:t>=0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/>
              <a:t>: C</a:t>
            </a:r>
            <a:r>
              <a:rPr lang="pl-PL" dirty="0" smtClean="0"/>
              <a:t>≠0</a:t>
            </a:r>
          </a:p>
          <a:p>
            <a:pPr lvl="1"/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13395"/>
              </p:ext>
            </p:extLst>
          </p:nvPr>
        </p:nvGraphicFramePr>
        <p:xfrm>
          <a:off x="1763688" y="2420888"/>
          <a:ext cx="1368152" cy="82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754" name="Equation" r:id="rId3" imgW="812447" imgH="482391" progId="Equation.DSMT4">
                  <p:embed/>
                </p:oleObj>
              </mc:Choice>
              <mc:Fallback>
                <p:oleObj name="Equation" r:id="rId3" imgW="812447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420888"/>
                        <a:ext cx="1368152" cy="820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Relacja między danymi – współczynniki korelacji</a:t>
            </a:r>
          </a:p>
          <a:p>
            <a:r>
              <a:rPr lang="pl-PL" dirty="0" smtClean="0"/>
              <a:t>współczynnik V-</a:t>
            </a:r>
            <a:r>
              <a:rPr lang="pl-PL" dirty="0" err="1" smtClean="0"/>
              <a:t>Cramera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4511" y="1340768"/>
            <a:ext cx="8147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b="1" dirty="0" smtClean="0"/>
              <a:t>Założenia</a:t>
            </a:r>
            <a:r>
              <a:rPr lang="pl-PL" dirty="0" smtClean="0"/>
              <a:t>: zmienne w skali nominalnej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Definicja: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0" lvl="1"/>
            <a:r>
              <a:rPr lang="pl-PL" dirty="0" smtClean="0"/>
              <a:t>	</a:t>
            </a:r>
          </a:p>
          <a:p>
            <a:pPr marL="0" lvl="1"/>
            <a:r>
              <a:rPr lang="pl-PL" dirty="0" smtClean="0"/>
              <a:t>			n</a:t>
            </a:r>
            <a:r>
              <a:rPr lang="pl-PL" baseline="-25000" dirty="0" smtClean="0"/>
              <a:t>1</a:t>
            </a:r>
            <a:r>
              <a:rPr lang="pl-PL" dirty="0" smtClean="0"/>
              <a:t>, n</a:t>
            </a:r>
            <a:r>
              <a:rPr lang="pl-PL" baseline="-25000" dirty="0" smtClean="0"/>
              <a:t>2</a:t>
            </a:r>
            <a:r>
              <a:rPr lang="pl-PL" dirty="0" smtClean="0"/>
              <a:t> – ilość różnych elementów w grupie 1 i 2	</a:t>
            </a:r>
            <a:endParaRPr lang="pl-PL" dirty="0"/>
          </a:p>
          <a:p>
            <a:pPr marL="0" lvl="1"/>
            <a:endParaRPr lang="pl-PL" dirty="0" smtClean="0"/>
          </a:p>
          <a:p>
            <a:pPr marL="0" lvl="1"/>
            <a:r>
              <a:rPr lang="pl-PL" dirty="0"/>
              <a:t>0≤V≤1 </a:t>
            </a:r>
            <a:r>
              <a:rPr lang="pl-PL" dirty="0" smtClean="0"/>
              <a:t>- nie </a:t>
            </a:r>
            <a:r>
              <a:rPr lang="pl-PL" dirty="0"/>
              <a:t>zależy od wielkości </a:t>
            </a:r>
            <a:r>
              <a:rPr lang="pl-PL" dirty="0" smtClean="0"/>
              <a:t>tabeli.</a:t>
            </a:r>
          </a:p>
          <a:p>
            <a:pPr marL="0" lvl="1"/>
            <a:r>
              <a:rPr lang="pl-PL" dirty="0" smtClean="0"/>
              <a:t>Test </a:t>
            </a:r>
            <a:r>
              <a:rPr lang="pl-PL" dirty="0"/>
              <a:t>istotności </a:t>
            </a:r>
            <a:r>
              <a:rPr lang="pl-PL" dirty="0" smtClean="0"/>
              <a:t>chi2.</a:t>
            </a:r>
            <a:endParaRPr lang="pl-PL" dirty="0"/>
          </a:p>
          <a:p>
            <a:pPr marL="0" lvl="1"/>
            <a:endParaRPr lang="pl-PL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pl-PL" dirty="0" smtClean="0"/>
              <a:t>Hipotezy (test na istotność </a:t>
            </a:r>
            <a:r>
              <a:rPr lang="pl-PL" dirty="0" err="1" smtClean="0"/>
              <a:t>wsp</a:t>
            </a:r>
            <a:r>
              <a:rPr lang="pl-PL" dirty="0"/>
              <a:t>. </a:t>
            </a:r>
            <a:r>
              <a:rPr lang="pl-PL" dirty="0" smtClean="0"/>
              <a:t>V-</a:t>
            </a:r>
            <a:r>
              <a:rPr lang="pl-PL" smtClean="0"/>
              <a:t>Cramera):  </a:t>
            </a:r>
            <a:endParaRPr lang="pl-PL" dirty="0"/>
          </a:p>
          <a:p>
            <a:pPr marL="342900" indent="-342900">
              <a:buFont typeface="+mj-lt"/>
              <a:buAutoNum type="arabicPeriod" startAt="3"/>
            </a:pPr>
            <a:endParaRPr lang="pl-PL" dirty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: </a:t>
            </a:r>
            <a:r>
              <a:rPr lang="pl-PL" dirty="0"/>
              <a:t>V</a:t>
            </a:r>
            <a:r>
              <a:rPr lang="pl-PL" dirty="0" smtClean="0"/>
              <a:t>=0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/>
              <a:t>: V</a:t>
            </a:r>
            <a:r>
              <a:rPr lang="pl-PL" dirty="0" smtClean="0"/>
              <a:t>≠0</a:t>
            </a:r>
          </a:p>
          <a:p>
            <a:pPr lvl="1"/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57973"/>
              </p:ext>
            </p:extLst>
          </p:nvPr>
        </p:nvGraphicFramePr>
        <p:xfrm>
          <a:off x="1043608" y="2564904"/>
          <a:ext cx="203145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75" name="Equation" r:id="rId3" imgW="1548728" imgH="495085" progId="Equation.DSMT4">
                  <p:embed/>
                </p:oleObj>
              </mc:Choice>
              <mc:Fallback>
                <p:oleObj name="Equation" r:id="rId3" imgW="1548728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564904"/>
                        <a:ext cx="203145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9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476672"/>
            <a:ext cx="8435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Estymator</a:t>
            </a:r>
            <a:r>
              <a:rPr lang="pl-PL" sz="2000" dirty="0" smtClean="0"/>
              <a:t> – </a:t>
            </a:r>
            <a:r>
              <a:rPr lang="pl-PL" dirty="0" smtClean="0"/>
              <a:t>wielkość obliczona dla próby (v’), która stanowi oszacowanie wielkości obliczonej dla populacji (v). Np. średnia z próbki jest dobrym estymatorem średniej z populacji.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4217" y="1988840"/>
            <a:ext cx="387157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Cechy optymalnego estymatora: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Nieobciążony E(v’)=v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Zgodny </a:t>
            </a:r>
            <a:r>
              <a:rPr lang="pl-PL" dirty="0"/>
              <a:t>(</a:t>
            </a:r>
            <a:r>
              <a:rPr lang="pl-PL" dirty="0" err="1"/>
              <a:t>lim</a:t>
            </a:r>
            <a:r>
              <a:rPr lang="pl-PL" baseline="-25000" dirty="0" err="1"/>
              <a:t>N</a:t>
            </a:r>
            <a:r>
              <a:rPr lang="pl-PL" baseline="-25000" dirty="0"/>
              <a:t>→∞</a:t>
            </a:r>
            <a:r>
              <a:rPr lang="pl-PL" dirty="0"/>
              <a:t> P(|v'-v|&gt;ε)=0</a:t>
            </a:r>
            <a:r>
              <a:rPr lang="pl-PL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Efektywny – minimalna wariancja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39552" y="5517232"/>
            <a:ext cx="75608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Gwiazda 4-ramienna 6"/>
          <p:cNvSpPr/>
          <p:nvPr/>
        </p:nvSpPr>
        <p:spPr>
          <a:xfrm>
            <a:off x="4068423" y="5347457"/>
            <a:ext cx="230186" cy="288032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440545" y="5451216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6142014" y="543921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123728" y="543921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3668452" y="543921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731024" y="5442209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627784" y="5442209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220072" y="5442209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275856" y="544522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572000" y="5419465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502518" y="5451216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3457785" y="5439212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3865157" y="5439212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4347371" y="5451216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4867436" y="5439212"/>
            <a:ext cx="171323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6809592" y="5441203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4044680" y="5367204"/>
            <a:ext cx="273472" cy="28803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5003736" y="5352027"/>
            <a:ext cx="27347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2915816" y="4248247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3238607" y="4132597"/>
            <a:ext cx="2361544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600" dirty="0" smtClean="0"/>
              <a:t>Estymator nieobciążony</a:t>
            </a:r>
            <a:endParaRPr lang="pl-PL" sz="1600" dirty="0"/>
          </a:p>
        </p:txBody>
      </p:sp>
      <p:sp>
        <p:nvSpPr>
          <p:cNvPr id="27" name="Elipsa 26"/>
          <p:cNvSpPr/>
          <p:nvPr/>
        </p:nvSpPr>
        <p:spPr>
          <a:xfrm>
            <a:off x="2915816" y="6084472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3238607" y="5968822"/>
            <a:ext cx="1909433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600" dirty="0" smtClean="0"/>
              <a:t>Estymator obciążony</a:t>
            </a:r>
            <a:endParaRPr lang="pl-PL" sz="16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4876995" y="4772854"/>
            <a:ext cx="1636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Wartość dla populacji</a:t>
            </a:r>
            <a:endParaRPr lang="pl-PL" sz="1200" dirty="0"/>
          </a:p>
        </p:txBody>
      </p:sp>
      <p:cxnSp>
        <p:nvCxnSpPr>
          <p:cNvPr id="31" name="Łącznik prosty ze strzałką 30"/>
          <p:cNvCxnSpPr>
            <a:stCxn id="29" idx="1"/>
            <a:endCxn id="23" idx="7"/>
          </p:cNvCxnSpPr>
          <p:nvPr/>
        </p:nvCxnSpPr>
        <p:spPr>
          <a:xfrm flipH="1">
            <a:off x="4278103" y="4911354"/>
            <a:ext cx="598892" cy="49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Regresja liniowa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44511" y="1340768"/>
            <a:ext cx="8147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b="1" dirty="0" smtClean="0"/>
              <a:t>Założenia</a:t>
            </a:r>
            <a:r>
              <a:rPr lang="pl-PL" dirty="0" smtClean="0"/>
              <a:t>: rozkład normalny obu zmiennych, lub </a:t>
            </a:r>
            <a:r>
              <a:rPr lang="pl-PL" dirty="0"/>
              <a:t>rozkład zmiennej zależnej y dla </a:t>
            </a:r>
            <a:r>
              <a:rPr lang="pl-PL" dirty="0" smtClean="0"/>
              <a:t>każdej wartości zmiennej </a:t>
            </a:r>
            <a:r>
              <a:rPr lang="pl-PL" dirty="0"/>
              <a:t>niezależnej x jest </a:t>
            </a:r>
            <a:r>
              <a:rPr lang="pl-PL" dirty="0" smtClean="0"/>
              <a:t>normalny i </a:t>
            </a:r>
            <a:r>
              <a:rPr lang="pl-PL" dirty="0"/>
              <a:t>wariancja y jest taka sama dla każdego x</a:t>
            </a:r>
            <a:r>
              <a:rPr lang="pl-PL" dirty="0" smtClean="0"/>
              <a:t>, zależność liniowa.</a:t>
            </a:r>
          </a:p>
          <a:p>
            <a:pPr marL="342900" lvl="1" indent="-342900">
              <a:buFont typeface="+mj-lt"/>
              <a:buAutoNum type="arabicPeriod"/>
            </a:pPr>
            <a:endParaRPr lang="pl-PL" dirty="0" smtClean="0"/>
          </a:p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Definicja:</a:t>
            </a:r>
          </a:p>
          <a:p>
            <a:pPr marL="0" lvl="1"/>
            <a:r>
              <a:rPr lang="pl-PL" dirty="0"/>
              <a:t>	</a:t>
            </a:r>
            <a:r>
              <a:rPr lang="pl-PL" dirty="0" smtClean="0"/>
              <a:t>y=</a:t>
            </a:r>
            <a:r>
              <a:rPr lang="pl-PL" dirty="0" err="1" smtClean="0"/>
              <a:t>a+bx</a:t>
            </a:r>
            <a:r>
              <a:rPr lang="pl-PL" dirty="0" smtClean="0"/>
              <a:t> – regresja y wzg. x </a:t>
            </a:r>
            <a:r>
              <a:rPr lang="pl-PL" dirty="0" smtClean="0">
                <a:sym typeface="Wingdings" panose="05000000000000000000" pitchFamily="2" charset="2"/>
              </a:rPr>
              <a:t> </a:t>
            </a:r>
            <a:r>
              <a:rPr lang="pl-PL" dirty="0" err="1" smtClean="0">
                <a:sym typeface="Wingdings" panose="05000000000000000000" pitchFamily="2" charset="2"/>
              </a:rPr>
              <a:t>odl</a:t>
            </a:r>
            <a:r>
              <a:rPr lang="pl-PL" dirty="0" smtClean="0">
                <a:sym typeface="Wingdings" panose="05000000000000000000" pitchFamily="2" charset="2"/>
              </a:rPr>
              <a:t>. |y-</a:t>
            </a:r>
            <a:r>
              <a:rPr lang="pl-PL" dirty="0" err="1" smtClean="0">
                <a:sym typeface="Wingdings" panose="05000000000000000000" pitchFamily="2" charset="2"/>
              </a:rPr>
              <a:t>y</a:t>
            </a:r>
            <a:r>
              <a:rPr lang="pl-PL" baseline="-25000" dirty="0" err="1" smtClean="0">
                <a:sym typeface="Wingdings" panose="05000000000000000000" pitchFamily="2" charset="2"/>
              </a:rPr>
              <a:t>i</a:t>
            </a:r>
            <a:r>
              <a:rPr lang="pl-PL" dirty="0" smtClean="0">
                <a:sym typeface="Wingdings" panose="05000000000000000000" pitchFamily="2" charset="2"/>
              </a:rPr>
              <a:t>| jest minimalna</a:t>
            </a:r>
            <a:endParaRPr lang="pl-PL" dirty="0" smtClean="0"/>
          </a:p>
          <a:p>
            <a:pPr marL="0" lvl="1"/>
            <a:r>
              <a:rPr lang="pl-PL" dirty="0"/>
              <a:t>	</a:t>
            </a:r>
            <a:r>
              <a:rPr lang="pl-PL" dirty="0" smtClean="0"/>
              <a:t>x=</a:t>
            </a:r>
            <a:r>
              <a:rPr lang="pl-PL" dirty="0" err="1" smtClean="0"/>
              <a:t>c+dy</a:t>
            </a:r>
            <a:r>
              <a:rPr lang="pl-PL" dirty="0" smtClean="0"/>
              <a:t> – regresja x wzg. y	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 smtClean="0">
                <a:sym typeface="Wingdings" panose="05000000000000000000" pitchFamily="2" charset="2"/>
              </a:rPr>
              <a:t>odl</a:t>
            </a:r>
            <a:r>
              <a:rPr lang="pl-PL" dirty="0" smtClean="0">
                <a:sym typeface="Wingdings" panose="05000000000000000000" pitchFamily="2" charset="2"/>
              </a:rPr>
              <a:t>. |x-x</a:t>
            </a:r>
            <a:r>
              <a:rPr lang="pl-PL" baseline="-25000" dirty="0" smtClean="0">
                <a:sym typeface="Wingdings" panose="05000000000000000000" pitchFamily="2" charset="2"/>
              </a:rPr>
              <a:t>i</a:t>
            </a:r>
            <a:r>
              <a:rPr lang="pl-PL" dirty="0">
                <a:sym typeface="Wingdings" panose="05000000000000000000" pitchFamily="2" charset="2"/>
              </a:rPr>
              <a:t>| jest </a:t>
            </a:r>
            <a:r>
              <a:rPr lang="pl-PL" dirty="0" smtClean="0">
                <a:sym typeface="Wingdings" panose="05000000000000000000" pitchFamily="2" charset="2"/>
              </a:rPr>
              <a:t>minimalna</a:t>
            </a:r>
            <a:endParaRPr lang="pl-PL" dirty="0" smtClean="0"/>
          </a:p>
          <a:p>
            <a:pPr marL="0" lvl="1"/>
            <a:endParaRPr lang="pl-PL" dirty="0"/>
          </a:p>
          <a:p>
            <a:pPr marL="0" lvl="1"/>
            <a:r>
              <a:rPr lang="pl-PL" dirty="0" smtClean="0"/>
              <a:t>współczynniki liczone są metodą najmniejszych kwadratów (regresja y wzg. x):</a:t>
            </a:r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lvl="1"/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91360"/>
              </p:ext>
            </p:extLst>
          </p:nvPr>
        </p:nvGraphicFramePr>
        <p:xfrm>
          <a:off x="914400" y="4149080"/>
          <a:ext cx="490371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793" name="Equation" r:id="rId3" imgW="2641320" imgH="888840" progId="Equation.DSMT4">
                  <p:embed/>
                </p:oleObj>
              </mc:Choice>
              <mc:Fallback>
                <p:oleObj name="Equation" r:id="rId3" imgW="264132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49080"/>
                        <a:ext cx="4903718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395536" y="1268760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 startAt="3"/>
            </a:pPr>
            <a:r>
              <a:rPr lang="pl-PL" dirty="0" smtClean="0"/>
              <a:t>Test na istotność </a:t>
            </a:r>
            <a:r>
              <a:rPr lang="pl-PL" dirty="0" err="1" smtClean="0"/>
              <a:t>wsp</a:t>
            </a:r>
            <a:r>
              <a:rPr lang="pl-PL" dirty="0" smtClean="0"/>
              <a:t>. </a:t>
            </a:r>
            <a:r>
              <a:rPr lang="pl-PL" dirty="0"/>
              <a:t>b</a:t>
            </a:r>
            <a:r>
              <a:rPr lang="pl-PL" dirty="0" smtClean="0"/>
              <a:t> taki sam jak na istotność </a:t>
            </a:r>
            <a:r>
              <a:rPr lang="pl-PL" dirty="0" err="1" smtClean="0"/>
              <a:t>wsp</a:t>
            </a:r>
            <a:r>
              <a:rPr lang="pl-PL" dirty="0" smtClean="0"/>
              <a:t>. korelacji.</a:t>
            </a:r>
            <a:endParaRPr lang="pl-PL" dirty="0"/>
          </a:p>
          <a:p>
            <a:pPr marL="342900" indent="-342900">
              <a:buFont typeface="+mj-lt"/>
              <a:buAutoNum type="arabicPeriod" startAt="3"/>
            </a:pP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el-GR" dirty="0" smtClean="0"/>
              <a:t>β</a:t>
            </a:r>
            <a:r>
              <a:rPr lang="pl-PL" dirty="0" smtClean="0"/>
              <a:t>=0</a:t>
            </a:r>
            <a:endParaRPr lang="pl-PL" dirty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el-GR" dirty="0" smtClean="0"/>
              <a:t>β</a:t>
            </a:r>
            <a:r>
              <a:rPr lang="pl-PL" dirty="0" smtClean="0"/>
              <a:t>≠0</a:t>
            </a:r>
          </a:p>
          <a:p>
            <a:pPr lvl="1"/>
            <a:endParaRPr lang="pl-PL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/>
              <a:t>Błąd standardowy estymacji:</a:t>
            </a:r>
          </a:p>
          <a:p>
            <a:pPr marL="342900" indent="-342900">
              <a:buFont typeface="+mj-lt"/>
              <a:buAutoNum type="arabicPeriod" startAt="4"/>
            </a:pPr>
            <a:endParaRPr lang="pl-PL" dirty="0"/>
          </a:p>
          <a:p>
            <a:pPr marL="342900" indent="-342900">
              <a:buFont typeface="+mj-lt"/>
              <a:buAutoNum type="arabicPeriod" startAt="4"/>
            </a:pPr>
            <a:endParaRPr lang="pl-PL" dirty="0" smtClean="0"/>
          </a:p>
          <a:p>
            <a:pPr marL="342900" indent="-342900">
              <a:buFont typeface="+mj-lt"/>
              <a:buAutoNum type="arabicPeriod" startAt="4"/>
            </a:pPr>
            <a:endParaRPr lang="pl-PL" dirty="0"/>
          </a:p>
          <a:p>
            <a:pPr marL="342900" indent="-342900">
              <a:buFont typeface="+mj-lt"/>
              <a:buAutoNum type="arabicPeriod" startAt="4"/>
            </a:pPr>
            <a:endParaRPr lang="pl-PL" dirty="0" smtClean="0"/>
          </a:p>
          <a:p>
            <a:pPr marL="342900" indent="-342900">
              <a:buFont typeface="+mj-lt"/>
              <a:buAutoNum type="arabicPeriod" startAt="4"/>
            </a:pPr>
            <a:endParaRPr lang="pl-PL" dirty="0"/>
          </a:p>
          <a:p>
            <a:pPr marL="342900" indent="-342900">
              <a:buFont typeface="+mj-lt"/>
              <a:buAutoNum type="arabicPeriod" startAt="4"/>
            </a:pPr>
            <a:endParaRPr lang="pl-PL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/>
              <a:t>Przedział predykcji i przedział ufności</a:t>
            </a:r>
          </a:p>
          <a:p>
            <a:pPr marL="342900" indent="-342900">
              <a:buFont typeface="+mj-lt"/>
              <a:buAutoNum type="arabicPeriod" startAt="4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326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Regresja liniowa 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28185"/>
              </p:ext>
            </p:extLst>
          </p:nvPr>
        </p:nvGraphicFramePr>
        <p:xfrm>
          <a:off x="1817261" y="3140968"/>
          <a:ext cx="1296144" cy="108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815" name="Equation" r:id="rId3" imgW="774364" imgH="647419" progId="Equation.DSMT4">
                  <p:embed/>
                </p:oleObj>
              </mc:Choice>
              <mc:Fallback>
                <p:oleObj name="Equation" r:id="rId3" imgW="774364" imgH="64741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261" y="3140968"/>
                        <a:ext cx="1296144" cy="1088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7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117848" y="1473793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nominalna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wynikiem pomiaru jest rozłączna kategoria, np.: kolor oczu, płeć, grupa krwi, </a:t>
            </a: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porządkowa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podobnie jak nominalna, tylko że wyniki można jednoznacznie uporządkować, np.: stopień znajomości języka: podstawowy, średnio zaawansowany, zaawansowany, biegły, lub masa ciała: niedowaga, norma, nadwaga, otyłość. Skala ta może być wyrażana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pomocy cyfr,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np.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skala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Apgar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(0-10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przedziałowa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(interwałowa, równomierna) - tak jak porządkowa, tylko że można obliczyć odległość między wynikami, większość pomiarów należy do tej skali, np.: ciśnienie krwi, masa ciała,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ilorazowa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to samo co skala przedziałowa z tym że iloraz ma sens (istnieje bezwzględne zero), np. wiek, 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68" y="692696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Skale pomiarowe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7557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467544" y="404664"/>
            <a:ext cx="5485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Sposoby przedstawiania surowych danych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340768"/>
            <a:ext cx="664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Histogram (skala ilorazowa i przedziałowa – zmienne ciągłe)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0" y="171008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467544" y="404664"/>
            <a:ext cx="5485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Sposoby przedstawiania surowych danych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340768"/>
            <a:ext cx="810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Histogram skumulowany (skala ilorazowa i przedziałowa – zmienne ciągłe)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99207"/>
            <a:ext cx="5942857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n2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n2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n2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n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n2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n2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sn3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sn3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n3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sn3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n1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sn4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sn4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sn5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sn5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sn5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sn5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sn6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sn6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sn6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sn7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n1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sn7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sn7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sn7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ag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ag1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ag1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ag1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ag1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ag1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ag2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n1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ag2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ag2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ag2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ag3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ag3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ag3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ag3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ag3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ag4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ag4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n1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ag4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ag4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ag4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ag4-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ag5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ag5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ag5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ag5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ag6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ag6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n1-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ag6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ag6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ag2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ag1-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sn8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sn8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sn8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sn8-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sn8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sn5-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n1-8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sn9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sn9-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sn9-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sn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sn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sn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sn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sn7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sn8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sn9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n1-7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ag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ag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ag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ag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ag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n2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34416</TotalTime>
  <Words>2582</Words>
  <Application>Microsoft Office PowerPoint</Application>
  <PresentationFormat>Pokaz na ekranie (4:3)</PresentationFormat>
  <Paragraphs>685</Paragraphs>
  <Slides>61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84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152" baseType="lpstr">
      <vt:lpstr>Aharoni</vt:lpstr>
      <vt:lpstr>Arial</vt:lpstr>
      <vt:lpstr>Calibri</vt:lpstr>
      <vt:lpstr>Cambria Math</vt:lpstr>
      <vt:lpstr>Times New Roman</vt:lpstr>
      <vt:lpstr>Wingdings</vt:lpstr>
      <vt:lpstr>Motyw pakietu Office</vt:lpstr>
      <vt:lpstr>sn1-1</vt:lpstr>
      <vt:lpstr>sn1-2</vt:lpstr>
      <vt:lpstr>sn1-3</vt:lpstr>
      <vt:lpstr>sn1-5</vt:lpstr>
      <vt:lpstr>sn1-6</vt:lpstr>
      <vt:lpstr>sn1-8</vt:lpstr>
      <vt:lpstr>sn1-7</vt:lpstr>
      <vt:lpstr>sn2-1</vt:lpstr>
      <vt:lpstr>sn2-2</vt:lpstr>
      <vt:lpstr>sn2-3</vt:lpstr>
      <vt:lpstr>1_sn2-3</vt:lpstr>
      <vt:lpstr>sn3</vt:lpstr>
      <vt:lpstr>sn2-4</vt:lpstr>
      <vt:lpstr>sn2-5</vt:lpstr>
      <vt:lpstr>sn3-1</vt:lpstr>
      <vt:lpstr>sn3-2</vt:lpstr>
      <vt:lpstr>sn3-4</vt:lpstr>
      <vt:lpstr>sn3-3</vt:lpstr>
      <vt:lpstr>sn4-1</vt:lpstr>
      <vt:lpstr>sn4-2</vt:lpstr>
      <vt:lpstr>sn5-1</vt:lpstr>
      <vt:lpstr>sn5-2</vt:lpstr>
      <vt:lpstr>sn5-3</vt:lpstr>
      <vt:lpstr>sn5-4</vt:lpstr>
      <vt:lpstr>sn6-1</vt:lpstr>
      <vt:lpstr>sn6-2</vt:lpstr>
      <vt:lpstr>sn6-3</vt:lpstr>
      <vt:lpstr>sn7-1</vt:lpstr>
      <vt:lpstr>sn7-2</vt:lpstr>
      <vt:lpstr>sn7-3</vt:lpstr>
      <vt:lpstr>sn7-4</vt:lpstr>
      <vt:lpstr>ag</vt:lpstr>
      <vt:lpstr>ag1-1</vt:lpstr>
      <vt:lpstr>ag1-2</vt:lpstr>
      <vt:lpstr>ag1-3</vt:lpstr>
      <vt:lpstr>ag1-4</vt:lpstr>
      <vt:lpstr>ag1-5</vt:lpstr>
      <vt:lpstr>ag2-1</vt:lpstr>
      <vt:lpstr>ag2-3</vt:lpstr>
      <vt:lpstr>ag2-4</vt:lpstr>
      <vt:lpstr>ag2-5</vt:lpstr>
      <vt:lpstr>ag3-1</vt:lpstr>
      <vt:lpstr>ag3-2</vt:lpstr>
      <vt:lpstr>ag3-3</vt:lpstr>
      <vt:lpstr>ag3-4</vt:lpstr>
      <vt:lpstr>ag3-5</vt:lpstr>
      <vt:lpstr>ag4-1</vt:lpstr>
      <vt:lpstr>ag4-2</vt:lpstr>
      <vt:lpstr>ag4-3</vt:lpstr>
      <vt:lpstr>ag4-4</vt:lpstr>
      <vt:lpstr>ag4-5</vt:lpstr>
      <vt:lpstr>ag4-6</vt:lpstr>
      <vt:lpstr>ag5-1</vt:lpstr>
      <vt:lpstr>ag5-2</vt:lpstr>
      <vt:lpstr>ag5-3</vt:lpstr>
      <vt:lpstr>ag5-4</vt:lpstr>
      <vt:lpstr>ag6-1</vt:lpstr>
      <vt:lpstr>ag6-2</vt:lpstr>
      <vt:lpstr>ag6-3</vt:lpstr>
      <vt:lpstr>ag6-4</vt:lpstr>
      <vt:lpstr>ag2-2</vt:lpstr>
      <vt:lpstr>ag1-6</vt:lpstr>
      <vt:lpstr>sn8-1</vt:lpstr>
      <vt:lpstr>sn8-2</vt:lpstr>
      <vt:lpstr>sn8-3</vt:lpstr>
      <vt:lpstr>sn8-4</vt:lpstr>
      <vt:lpstr>sn8-5</vt:lpstr>
      <vt:lpstr>sn5-5</vt:lpstr>
      <vt:lpstr>sn9-1</vt:lpstr>
      <vt:lpstr>sn9-2</vt:lpstr>
      <vt:lpstr>sn9-3</vt:lpstr>
      <vt:lpstr>sn2</vt:lpstr>
      <vt:lpstr>sn4</vt:lpstr>
      <vt:lpstr>sn5</vt:lpstr>
      <vt:lpstr>sn6</vt:lpstr>
      <vt:lpstr>sn7</vt:lpstr>
      <vt:lpstr>sn8</vt:lpstr>
      <vt:lpstr>sn9</vt:lpstr>
      <vt:lpstr>ag2</vt:lpstr>
      <vt:lpstr>ag3</vt:lpstr>
      <vt:lpstr>ag4</vt:lpstr>
      <vt:lpstr>ag5</vt:lpstr>
      <vt:lpstr>ag6</vt:lpstr>
      <vt:lpstr>Equation</vt:lpstr>
      <vt:lpstr>Statystyka medyczna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Kozłowski</dc:creator>
  <cp:lastModifiedBy>Piotr Kozłowski</cp:lastModifiedBy>
  <cp:revision>840</cp:revision>
  <dcterms:created xsi:type="dcterms:W3CDTF">2009-08-09T15:39:30Z</dcterms:created>
  <dcterms:modified xsi:type="dcterms:W3CDTF">2017-10-05T13:36:55Z</dcterms:modified>
</cp:coreProperties>
</file>